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sldIdLst>
    <p:sldId id="256" r:id="rId2"/>
    <p:sldId id="263" r:id="rId3"/>
    <p:sldId id="266" r:id="rId4"/>
    <p:sldId id="257" r:id="rId5"/>
    <p:sldId id="267" r:id="rId6"/>
    <p:sldId id="265" r:id="rId7"/>
    <p:sldId id="259" r:id="rId8"/>
    <p:sldId id="258" r:id="rId9"/>
    <p:sldId id="260" r:id="rId10"/>
    <p:sldId id="279" r:id="rId11"/>
    <p:sldId id="280" r:id="rId12"/>
    <p:sldId id="269" r:id="rId13"/>
    <p:sldId id="270" r:id="rId14"/>
    <p:sldId id="271" r:id="rId15"/>
    <p:sldId id="274" r:id="rId16"/>
    <p:sldId id="275" r:id="rId17"/>
    <p:sldId id="276" r:id="rId18"/>
    <p:sldId id="277" r:id="rId19"/>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3300"/>
    <a:srgbClr val="99FF66"/>
    <a:srgbClr val="33CC33"/>
    <a:srgbClr val="CC33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80" d="100"/>
          <a:sy n="80" d="100"/>
        </p:scale>
        <p:origin x="-1086"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488"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A8F7DD-A2FF-45A4-99BF-031AB0907A67}" type="slidenum">
              <a:rPr lang="ru-RU" smtClean="0"/>
              <a:pPr/>
              <a:t>‹#›</a:t>
            </a:fld>
            <a:endParaRPr lang="ru-RU"/>
          </a:p>
        </p:txBody>
      </p:sp>
    </p:spTree>
  </p:cSld>
  <p:clrMapOvr>
    <a:masterClrMapping/>
  </p:clrMapOvr>
  <p:transition spd="slow">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B0E1B0-D7B9-4A26-95EA-18B0E6BDB85D}" type="slidenum">
              <a:rPr lang="ru-RU" smtClean="0"/>
              <a:pPr/>
              <a:t>‹#›</a:t>
            </a:fld>
            <a:endParaRPr lang="ru-RU"/>
          </a:p>
        </p:txBody>
      </p:sp>
    </p:spTree>
  </p:cSld>
  <p:clrMapOvr>
    <a:masterClrMapping/>
  </p:clrMapOvr>
  <p:transition spd="slow">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2DE327-F602-4EC7-A163-5AE35AF2FC40}" type="slidenum">
              <a:rPr lang="ru-RU" smtClean="0"/>
              <a:pPr/>
              <a:t>‹#›</a:t>
            </a:fld>
            <a:endParaRPr lang="ru-RU"/>
          </a:p>
        </p:txBody>
      </p:sp>
    </p:spTree>
  </p:cSld>
  <p:clrMapOvr>
    <a:masterClrMapping/>
  </p:clrMapOvr>
  <p:transition spd="slow">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B3B1CC-936F-4E24-B1A3-97D0A992F4D4}" type="slidenum">
              <a:rPr lang="ru-RU" smtClean="0"/>
              <a:pPr/>
              <a:t>‹#›</a:t>
            </a:fld>
            <a:endParaRPr lang="ru-RU"/>
          </a:p>
        </p:txBody>
      </p:sp>
    </p:spTree>
  </p:cSld>
  <p:clrMapOvr>
    <a:masterClrMapping/>
  </p:clrMapOvr>
  <p:transition spd="slow">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570D62-ED21-43EE-97FE-1BEC02AEF22B}" type="slidenum">
              <a:rPr lang="ru-RU" smtClean="0"/>
              <a:pPr/>
              <a:t>‹#›</a:t>
            </a:fld>
            <a:endParaRPr lang="ru-RU"/>
          </a:p>
        </p:txBody>
      </p:sp>
    </p:spTree>
  </p:cSld>
  <p:clrMapOvr>
    <a:masterClrMapping/>
  </p:clrMapOvr>
  <p:transition spd="slow">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A1E3C5F-9B3B-4168-9B24-8E9DBD7F2C0A}" type="slidenum">
              <a:rPr lang="ru-RU" smtClean="0"/>
              <a:pPr/>
              <a:t>‹#›</a:t>
            </a:fld>
            <a:endParaRPr lang="ru-RU"/>
          </a:p>
        </p:txBody>
      </p:sp>
    </p:spTree>
  </p:cSld>
  <p:clrMapOvr>
    <a:masterClrMapping/>
  </p:clrMapOvr>
  <p:transition spd="slow">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555EA96-3C77-4CC8-B7F8-D5F8060AD0A5}" type="slidenum">
              <a:rPr lang="ru-RU" smtClean="0"/>
              <a:pPr/>
              <a:t>‹#›</a:t>
            </a:fld>
            <a:endParaRPr lang="ru-RU"/>
          </a:p>
        </p:txBody>
      </p:sp>
    </p:spTree>
  </p:cSld>
  <p:clrMapOvr>
    <a:masterClrMapping/>
  </p:clrMapOvr>
  <p:transition spd="slow">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3E749A-13C5-48A4-B7FF-0C9091FDC7A1}" type="slidenum">
              <a:rPr lang="ru-RU" smtClean="0"/>
              <a:pPr/>
              <a:t>‹#›</a:t>
            </a:fld>
            <a:endParaRPr lang="ru-RU"/>
          </a:p>
        </p:txBody>
      </p:sp>
    </p:spTree>
  </p:cSld>
  <p:clrMapOvr>
    <a:masterClrMapping/>
  </p:clrMapOvr>
  <p:transition spd="slow">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7D0EA1B-3688-426E-AAFC-20A3EC4D8B0F}" type="slidenum">
              <a:rPr lang="ru-RU" smtClean="0"/>
              <a:pPr/>
              <a:t>‹#›</a:t>
            </a:fld>
            <a:endParaRPr lang="ru-RU"/>
          </a:p>
        </p:txBody>
      </p:sp>
    </p:spTree>
  </p:cSld>
  <p:clrMapOvr>
    <a:masterClrMapping/>
  </p:clrMapOvr>
  <p:transition spd="slow">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9A1DBE6-8494-483D-B902-2BBFC126D8B0}" type="slidenum">
              <a:rPr lang="ru-RU" smtClean="0"/>
              <a:pPr/>
              <a:t>‹#›</a:t>
            </a:fld>
            <a:endParaRPr lang="ru-RU"/>
          </a:p>
        </p:txBody>
      </p:sp>
    </p:spTree>
  </p:cSld>
  <p:clrMapOvr>
    <a:masterClrMapping/>
  </p:clrMapOvr>
  <p:transition spd="slow">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AA095F-6F75-4523-9E68-52BE0CB2FDF1}" type="slidenum">
              <a:rPr lang="ru-RU" smtClean="0"/>
              <a:pPr/>
              <a:t>‹#›</a:t>
            </a:fld>
            <a:endParaRPr lang="ru-RU"/>
          </a:p>
        </p:txBody>
      </p:sp>
    </p:spTree>
  </p:cSld>
  <p:clrMapOvr>
    <a:masterClrMapping/>
  </p:clrMapOvr>
  <p:transition spd="slow">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6D8282-FE2C-40A7-AF1E-9C36B478576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dissolv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42844" y="6572272"/>
            <a:ext cx="1285884" cy="214314"/>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7" name="Рисунок 6" descr="detia-118.gif"/>
          <p:cNvPicPr>
            <a:picLocks noChangeAspect="1"/>
          </p:cNvPicPr>
          <p:nvPr/>
        </p:nvPicPr>
        <p:blipFill>
          <a:blip r:embed="rId3"/>
          <a:stretch>
            <a:fillRect/>
          </a:stretch>
        </p:blipFill>
        <p:spPr>
          <a:xfrm>
            <a:off x="857224" y="3643314"/>
            <a:ext cx="1650090" cy="2843233"/>
          </a:xfrm>
          <a:prstGeom prst="rect">
            <a:avLst/>
          </a:prstGeom>
        </p:spPr>
      </p:pic>
      <p:sp>
        <p:nvSpPr>
          <p:cNvPr id="8" name="Прямоугольник 7"/>
          <p:cNvSpPr/>
          <p:nvPr/>
        </p:nvSpPr>
        <p:spPr>
          <a:xfrm>
            <a:off x="714348" y="2000240"/>
            <a:ext cx="7648248" cy="923330"/>
          </a:xfrm>
          <a:prstGeom prst="rect">
            <a:avLst/>
          </a:prstGeom>
          <a:noFill/>
          <a:effectLst>
            <a:outerShdw blurRad="50800" dist="38100" dir="2700000" algn="tl" rotWithShape="0">
              <a:prstClr val="black">
                <a:alpha val="40000"/>
              </a:prstClr>
            </a:outerShdw>
          </a:effectLst>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de-DE"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DEUTSCHSPRACHIGE</a:t>
            </a:r>
            <a:endParaRPr lang="ru-RU"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p:txBody>
      </p:sp>
      <p:sp>
        <p:nvSpPr>
          <p:cNvPr id="11" name="Прямоугольник 10"/>
          <p:cNvSpPr/>
          <p:nvPr/>
        </p:nvSpPr>
        <p:spPr>
          <a:xfrm>
            <a:off x="2786050" y="3000372"/>
            <a:ext cx="3500462" cy="923330"/>
          </a:xfrm>
          <a:prstGeom prst="rect">
            <a:avLst/>
          </a:prstGeom>
          <a:noFill/>
          <a:effectLst>
            <a:outerShdw blurRad="50800" dist="38100" dir="2700000" algn="tl" rotWithShape="0">
              <a:prstClr val="black">
                <a:alpha val="40000"/>
              </a:prstClr>
            </a:outerShdw>
          </a:effectLst>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de-DE"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LÄNDER</a:t>
            </a:r>
            <a:endParaRPr lang="ru-RU"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p:txBody>
          <a:bodyPr/>
          <a:lstStyle/>
          <a:p>
            <a:pPr eaLnBrk="1" hangingPunct="1"/>
            <a:r>
              <a:rPr lang="de-DE" b="1" dirty="0" smtClean="0">
                <a:solidFill>
                  <a:schemeClr val="accent6">
                    <a:lumMod val="75000"/>
                  </a:schemeClr>
                </a:solidFill>
                <a:effectLst>
                  <a:outerShdw blurRad="38100" dist="38100" dir="2700000" algn="tl">
                    <a:srgbClr val="000000">
                      <a:alpha val="43137"/>
                    </a:srgbClr>
                  </a:outerShdw>
                </a:effectLst>
                <a:latin typeface="Cambria" pitchFamily="18" charset="0"/>
              </a:rPr>
              <a:t>Bach, Johann Sebastian</a:t>
            </a:r>
            <a:endParaRPr lang="ru-RU" b="1" dirty="0" smtClean="0">
              <a:solidFill>
                <a:schemeClr val="accent6">
                  <a:lumMod val="75000"/>
                </a:schemeClr>
              </a:solidFill>
              <a:effectLst>
                <a:outerShdw blurRad="38100" dist="38100" dir="2700000" algn="tl">
                  <a:srgbClr val="000000">
                    <a:alpha val="43137"/>
                  </a:srgbClr>
                </a:outerShdw>
              </a:effectLst>
              <a:latin typeface="Cambria" pitchFamily="18" charset="0"/>
            </a:endParaRPr>
          </a:p>
        </p:txBody>
      </p:sp>
      <p:sp>
        <p:nvSpPr>
          <p:cNvPr id="26627" name="Содержимое 2"/>
          <p:cNvSpPr>
            <a:spLocks noGrp="1"/>
          </p:cNvSpPr>
          <p:nvPr>
            <p:ph idx="1"/>
          </p:nvPr>
        </p:nvSpPr>
        <p:spPr>
          <a:xfrm>
            <a:off x="142844" y="1341438"/>
            <a:ext cx="4286279" cy="4587875"/>
          </a:xfrm>
        </p:spPr>
        <p:txBody>
          <a:bodyPr>
            <a:normAutofit fontScale="85000" lnSpcReduction="20000"/>
          </a:bodyPr>
          <a:lstStyle/>
          <a:p>
            <a:pPr eaLnBrk="1" hangingPunct="1"/>
            <a:r>
              <a:rPr lang="de-DE" sz="2800" dirty="0" smtClean="0">
                <a:latin typeface="Times New Roman" pitchFamily="18" charset="0"/>
                <a:cs typeface="Times New Roman" pitchFamily="18" charset="0"/>
              </a:rPr>
              <a:t>weltbekannter Komponist, </a:t>
            </a:r>
            <a:r>
              <a:rPr lang="de-DE" sz="2800" dirty="0" err="1" smtClean="0">
                <a:latin typeface="Times New Roman" pitchFamily="18" charset="0"/>
                <a:cs typeface="Times New Roman" pitchFamily="18" charset="0"/>
              </a:rPr>
              <a:t>Organist</a:t>
            </a:r>
            <a:r>
              <a:rPr lang="de-DE" sz="2800" dirty="0" smtClean="0">
                <a:latin typeface="Times New Roman" pitchFamily="18" charset="0"/>
                <a:cs typeface="Times New Roman" pitchFamily="18" charset="0"/>
              </a:rPr>
              <a:t>, geboren 1685 in Eisenach in der Familie eines Komponisten, gestorben 1750 in Leipzig. </a:t>
            </a:r>
            <a:endParaRPr lang="de-DE" sz="2800" dirty="0" smtClean="0">
              <a:latin typeface="Times New Roman" pitchFamily="18" charset="0"/>
              <a:cs typeface="Times New Roman" pitchFamily="18" charset="0"/>
            </a:endParaRPr>
          </a:p>
          <a:p>
            <a:pPr eaLnBrk="1" hangingPunct="1"/>
            <a:r>
              <a:rPr lang="de-DE" sz="2800" dirty="0" smtClean="0">
                <a:latin typeface="Times New Roman" pitchFamily="18" charset="0"/>
                <a:cs typeface="Times New Roman" pitchFamily="18" charset="0"/>
              </a:rPr>
              <a:t>Von </a:t>
            </a:r>
            <a:r>
              <a:rPr lang="de-DE" sz="2800" dirty="0" smtClean="0">
                <a:latin typeface="Times New Roman" pitchFamily="18" charset="0"/>
                <a:cs typeface="Times New Roman" pitchFamily="18" charset="0"/>
              </a:rPr>
              <a:t>1723 bis 1750 Kantor in der Thomaskirche in Leipzig: leitete viele Jahre den Thomaner Knabenchor. Bachs Schaffen ist vielseitig: viele Orgel-, Klavier-, Violinsonaten und Suiten, mehr als 200 Kantaten, Messen, Fugen. </a:t>
            </a:r>
            <a:endParaRPr lang="ru-RU" sz="2800" dirty="0" smtClean="0">
              <a:latin typeface="Times New Roman" pitchFamily="18" charset="0"/>
              <a:cs typeface="Times New Roman" pitchFamily="18" charset="0"/>
            </a:endParaRPr>
          </a:p>
          <a:p>
            <a:pPr eaLnBrk="1" hangingPunct="1"/>
            <a:endParaRPr lang="ru-RU" sz="1800" dirty="0" smtClean="0"/>
          </a:p>
        </p:txBody>
      </p:sp>
      <p:pic>
        <p:nvPicPr>
          <p:cNvPr id="26628" name="Picture 4" descr="Pb01063"/>
          <p:cNvPicPr>
            <a:picLocks noChangeAspect="1" noChangeArrowheads="1"/>
          </p:cNvPicPr>
          <p:nvPr/>
        </p:nvPicPr>
        <p:blipFill>
          <a:blip r:embed="rId2"/>
          <a:srcRect/>
          <a:stretch>
            <a:fillRect/>
          </a:stretch>
        </p:blipFill>
        <p:spPr bwMode="gray">
          <a:xfrm>
            <a:off x="4572000" y="1357313"/>
            <a:ext cx="4000500" cy="44513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Прямоугольник 4"/>
          <p:cNvSpPr/>
          <p:nvPr/>
        </p:nvSpPr>
        <p:spPr>
          <a:xfrm>
            <a:off x="142844" y="6572272"/>
            <a:ext cx="1285884" cy="214314"/>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spd="slow">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457200" y="274638"/>
            <a:ext cx="8229600" cy="868346"/>
          </a:xfrm>
        </p:spPr>
        <p:txBody>
          <a:bodyPr/>
          <a:lstStyle/>
          <a:p>
            <a:pPr eaLnBrk="1" hangingPunct="1"/>
            <a:r>
              <a:rPr lang="de-DE" b="1" dirty="0" smtClean="0">
                <a:solidFill>
                  <a:schemeClr val="accent6">
                    <a:lumMod val="75000"/>
                  </a:schemeClr>
                </a:solidFill>
                <a:effectLst>
                  <a:outerShdw blurRad="38100" dist="38100" dir="2700000" algn="tl">
                    <a:srgbClr val="000000">
                      <a:alpha val="43137"/>
                    </a:srgbClr>
                  </a:outerShdw>
                </a:effectLst>
                <a:latin typeface="Cambria" pitchFamily="18" charset="0"/>
              </a:rPr>
              <a:t>Beethoven, Ludwig van</a:t>
            </a:r>
            <a:endParaRPr lang="ru-RU" b="1" dirty="0" smtClean="0">
              <a:solidFill>
                <a:schemeClr val="accent6">
                  <a:lumMod val="75000"/>
                </a:schemeClr>
              </a:solidFill>
              <a:effectLst>
                <a:outerShdw blurRad="38100" dist="38100" dir="2700000" algn="tl">
                  <a:srgbClr val="000000">
                    <a:alpha val="43137"/>
                  </a:srgbClr>
                </a:outerShdw>
              </a:effectLst>
              <a:latin typeface="Cambria" pitchFamily="18" charset="0"/>
            </a:endParaRPr>
          </a:p>
        </p:txBody>
      </p:sp>
      <p:sp>
        <p:nvSpPr>
          <p:cNvPr id="27651" name="Содержимое 2"/>
          <p:cNvSpPr>
            <a:spLocks noGrp="1"/>
          </p:cNvSpPr>
          <p:nvPr>
            <p:ph idx="1"/>
          </p:nvPr>
        </p:nvSpPr>
        <p:spPr>
          <a:xfrm>
            <a:off x="0" y="1142984"/>
            <a:ext cx="4175093" cy="4733925"/>
          </a:xfrm>
        </p:spPr>
        <p:txBody>
          <a:bodyPr>
            <a:noAutofit/>
          </a:bodyPr>
          <a:lstStyle/>
          <a:p>
            <a:pPr algn="just" eaLnBrk="1" hangingPunct="1"/>
            <a:r>
              <a:rPr lang="de-DE" sz="1600" b="1" dirty="0" smtClean="0"/>
              <a:t> </a:t>
            </a:r>
            <a:r>
              <a:rPr lang="de-DE" sz="1600" b="1" dirty="0" smtClean="0">
                <a:latin typeface="Times New Roman" pitchFamily="18" charset="0"/>
                <a:cs typeface="Times New Roman" pitchFamily="18" charset="0"/>
              </a:rPr>
              <a:t>Ludwig van Beethoven</a:t>
            </a:r>
            <a:r>
              <a:rPr lang="ru-RU" sz="1600" b="1" dirty="0" smtClean="0">
                <a:latin typeface="Times New Roman" pitchFamily="18" charset="0"/>
                <a:cs typeface="Times New Roman" pitchFamily="18" charset="0"/>
              </a:rPr>
              <a:t>  </a:t>
            </a:r>
            <a:r>
              <a:rPr lang="de-DE" sz="1600" dirty="0" smtClean="0">
                <a:latin typeface="Times New Roman" pitchFamily="18" charset="0"/>
                <a:cs typeface="Times New Roman" pitchFamily="18" charset="0"/>
              </a:rPr>
              <a:t>— weltberühmter Komponist, geboren 1770 in Bonn in der Familie eines Opernsängers, gestorben 1827 in Wien (Österreich); spielte mit 6 Jahren schon in einem Konzert; wurde mit 12 Jahren Hoforganist. Beethoven studierte Philosophie und Literatur an der Universität zu Bonn; interessierte sich für soziale Fragen, begrüßte die Französische Revolution 1792 zog Beethoven nach Wien; er schuf damals schon 24 Musikwerke, wurde zu dieser Zeit taub; trotz seines persönlichen Unglücks besang er die Lebensfreude und den Sieg über das Unglück. </a:t>
            </a:r>
            <a:endParaRPr lang="de-DE" sz="1600" dirty="0" smtClean="0">
              <a:latin typeface="Times New Roman" pitchFamily="18" charset="0"/>
              <a:cs typeface="Times New Roman" pitchFamily="18" charset="0"/>
            </a:endParaRPr>
          </a:p>
          <a:p>
            <a:pPr algn="just" eaLnBrk="1" hangingPunct="1"/>
            <a:r>
              <a:rPr lang="de-DE" sz="1600" dirty="0" smtClean="0">
                <a:latin typeface="Times New Roman" pitchFamily="18" charset="0"/>
                <a:cs typeface="Times New Roman" pitchFamily="18" charset="0"/>
              </a:rPr>
              <a:t>Beethoven </a:t>
            </a:r>
            <a:r>
              <a:rPr lang="de-DE" sz="1600" dirty="0" smtClean="0">
                <a:latin typeface="Times New Roman" pitchFamily="18" charset="0"/>
                <a:cs typeface="Times New Roman" pitchFamily="18" charset="0"/>
              </a:rPr>
              <a:t>schuf Sonaten, auch die berühmte „</a:t>
            </a:r>
            <a:r>
              <a:rPr lang="de-DE" sz="1600" dirty="0" err="1" smtClean="0">
                <a:latin typeface="Times New Roman" pitchFamily="18" charset="0"/>
                <a:cs typeface="Times New Roman" pitchFamily="18" charset="0"/>
              </a:rPr>
              <a:t>Apassionata</a:t>
            </a:r>
            <a:r>
              <a:rPr lang="de-DE" sz="1600" dirty="0" smtClean="0">
                <a:latin typeface="Times New Roman" pitchFamily="18" charset="0"/>
                <a:cs typeface="Times New Roman" pitchFamily="18" charset="0"/>
              </a:rPr>
              <a:t>", 9 Sinfonien (seine Dritte Sinfonie heißt „</a:t>
            </a:r>
            <a:r>
              <a:rPr lang="de-DE" sz="1600" dirty="0" err="1" smtClean="0">
                <a:latin typeface="Times New Roman" pitchFamily="18" charset="0"/>
                <a:cs typeface="Times New Roman" pitchFamily="18" charset="0"/>
              </a:rPr>
              <a:t>Eroika</a:t>
            </a:r>
            <a:r>
              <a:rPr lang="de-DE" sz="1600" dirty="0" smtClean="0">
                <a:latin typeface="Times New Roman" pitchFamily="18" charset="0"/>
                <a:cs typeface="Times New Roman" pitchFamily="18" charset="0"/>
              </a:rPr>
              <a:t>" — die „Heroische"), die Oper „Fidelio", Musik zu Goethes „Egmont", 5 Klavierkonzerte und vieles andere. </a:t>
            </a:r>
            <a:endParaRPr lang="ru-RU" sz="1600" dirty="0" smtClean="0">
              <a:latin typeface="Times New Roman" pitchFamily="18" charset="0"/>
              <a:cs typeface="Times New Roman" pitchFamily="18" charset="0"/>
            </a:endParaRPr>
          </a:p>
        </p:txBody>
      </p:sp>
      <p:pic>
        <p:nvPicPr>
          <p:cNvPr id="27652" name="Picture 18" descr="Бетховен"/>
          <p:cNvPicPr>
            <a:picLocks noChangeAspect="1" noChangeArrowheads="1"/>
          </p:cNvPicPr>
          <p:nvPr/>
        </p:nvPicPr>
        <p:blipFill>
          <a:blip r:embed="rId2"/>
          <a:srcRect/>
          <a:stretch>
            <a:fillRect/>
          </a:stretch>
        </p:blipFill>
        <p:spPr bwMode="auto">
          <a:xfrm>
            <a:off x="4500562" y="1142984"/>
            <a:ext cx="4208462" cy="52466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Прямоугольник 4"/>
          <p:cNvSpPr/>
          <p:nvPr/>
        </p:nvSpPr>
        <p:spPr>
          <a:xfrm>
            <a:off x="142844" y="6572272"/>
            <a:ext cx="1285884" cy="214314"/>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spd="slow">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a:xfrm>
            <a:off x="457200" y="274638"/>
            <a:ext cx="8229600" cy="725470"/>
          </a:xfrm>
        </p:spPr>
        <p:txBody>
          <a:bodyPr>
            <a:normAutofit/>
          </a:bodyPr>
          <a:lstStyle/>
          <a:p>
            <a:pPr eaLnBrk="1" hangingPunct="1"/>
            <a:r>
              <a:rPr lang="de-DE" sz="3600" b="1" dirty="0" smtClean="0">
                <a:solidFill>
                  <a:schemeClr val="accent6">
                    <a:lumMod val="75000"/>
                  </a:schemeClr>
                </a:solidFill>
                <a:effectLst>
                  <a:outerShdw blurRad="38100" dist="38100" dir="2700000" algn="tl">
                    <a:srgbClr val="000000">
                      <a:alpha val="43137"/>
                    </a:srgbClr>
                  </a:outerShdw>
                </a:effectLst>
                <a:latin typeface="Cambria" pitchFamily="18" charset="0"/>
              </a:rPr>
              <a:t>Goethe, Johann Wolfgang von</a:t>
            </a:r>
            <a:endParaRPr lang="ru-RU" sz="3600" b="1" dirty="0" smtClean="0">
              <a:solidFill>
                <a:schemeClr val="accent6">
                  <a:lumMod val="75000"/>
                </a:schemeClr>
              </a:solidFill>
              <a:effectLst>
                <a:outerShdw blurRad="38100" dist="38100" dir="2700000" algn="tl">
                  <a:srgbClr val="000000">
                    <a:alpha val="43137"/>
                  </a:srgbClr>
                </a:outerShdw>
              </a:effectLst>
              <a:latin typeface="Cambria" pitchFamily="18" charset="0"/>
            </a:endParaRPr>
          </a:p>
        </p:txBody>
      </p:sp>
      <p:sp>
        <p:nvSpPr>
          <p:cNvPr id="31747" name="Содержимое 2"/>
          <p:cNvSpPr>
            <a:spLocks noGrp="1"/>
          </p:cNvSpPr>
          <p:nvPr>
            <p:ph sz="half" idx="1"/>
          </p:nvPr>
        </p:nvSpPr>
        <p:spPr>
          <a:xfrm>
            <a:off x="0" y="1071546"/>
            <a:ext cx="3786182" cy="4733925"/>
          </a:xfrm>
        </p:spPr>
        <p:txBody>
          <a:bodyPr>
            <a:noAutofit/>
          </a:bodyPr>
          <a:lstStyle/>
          <a:p>
            <a:pPr eaLnBrk="1" hangingPunct="1"/>
            <a:r>
              <a:rPr lang="de-DE" sz="1600" dirty="0" smtClean="0">
                <a:latin typeface="Times New Roman" pitchFamily="18" charset="0"/>
                <a:cs typeface="Times New Roman" pitchFamily="18" charset="0"/>
              </a:rPr>
              <a:t>der größte deutsche Dichter und einer der größten Dichter der Weltliteratur, geboren 1749 in Frankfurt am Main in einer reichen Bürgerfamilie, gestorben 1832 in Weimar. Schon die ersten großen Werke, besonders der Roman in Briefform „Die Leiden des jungen Werthers"1 (1774), machten Goethe weltbekannt. Seit 1779 war Goethe Staatsrat und Minister in Weimar, wo er auch das Weimarer Hoftheater leitete. Sein größtes Werk ist „Faust". Goethe schrieb Dramen, Romane, Balladen, Gedichte. Eine enge Freundschaft verband ihn mit Friedrich Schiller. Goethe war nicht nur ein Genie auf dem Gebiet der Literatur, sondern beschäftigte sich auch mit Zoologie, Geologie und Physik. </a:t>
            </a:r>
            <a:endParaRPr lang="ru-RU" sz="1600" dirty="0" smtClean="0">
              <a:latin typeface="Times New Roman" pitchFamily="18" charset="0"/>
              <a:cs typeface="Times New Roman" pitchFamily="18" charset="0"/>
            </a:endParaRPr>
          </a:p>
        </p:txBody>
      </p:sp>
      <p:pic>
        <p:nvPicPr>
          <p:cNvPr id="31748" name="Picture 4" descr="biogr002"/>
          <p:cNvPicPr>
            <a:picLocks noChangeAspect="1" noChangeArrowheads="1"/>
          </p:cNvPicPr>
          <p:nvPr/>
        </p:nvPicPr>
        <p:blipFill>
          <a:blip r:embed="rId2"/>
          <a:srcRect/>
          <a:stretch>
            <a:fillRect/>
          </a:stretch>
        </p:blipFill>
        <p:spPr bwMode="auto">
          <a:xfrm>
            <a:off x="5214938" y="1285875"/>
            <a:ext cx="3762375" cy="23510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1749" name="Рисунок 6" descr="Das Goethe-Haus im Großen Hirschgraben"/>
          <p:cNvPicPr>
            <a:picLocks noChangeAspect="1" noChangeArrowheads="1"/>
          </p:cNvPicPr>
          <p:nvPr/>
        </p:nvPicPr>
        <p:blipFill>
          <a:blip r:embed="rId3"/>
          <a:srcRect/>
          <a:stretch>
            <a:fillRect/>
          </a:stretch>
        </p:blipFill>
        <p:spPr bwMode="auto">
          <a:xfrm>
            <a:off x="6858000" y="3429000"/>
            <a:ext cx="2087563" cy="31305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1750" name="Рисунок 27" descr="http://upload.wikimedia.org/wikipedia/commons/thumb/0/08/Goethedenkmal_Goetheplatz_Ffm_2_DSC_0818.jpg/220px-Goethedenkmal_Goetheplatz_Ffm_2_DSC_0818.jpg"/>
          <p:cNvPicPr>
            <a:picLocks noChangeAspect="1" noChangeArrowheads="1"/>
          </p:cNvPicPr>
          <p:nvPr/>
        </p:nvPicPr>
        <p:blipFill>
          <a:blip r:embed="rId4"/>
          <a:srcRect/>
          <a:stretch>
            <a:fillRect/>
          </a:stretch>
        </p:blipFill>
        <p:spPr bwMode="auto">
          <a:xfrm>
            <a:off x="4429124" y="4929198"/>
            <a:ext cx="1730375" cy="13525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1751" name="Picture 2" descr="200px-Goethe_%28Stieler_1828%29"/>
          <p:cNvPicPr>
            <a:picLocks noChangeAspect="1" noChangeArrowheads="1"/>
          </p:cNvPicPr>
          <p:nvPr/>
        </p:nvPicPr>
        <p:blipFill>
          <a:blip r:embed="rId5"/>
          <a:srcRect/>
          <a:stretch>
            <a:fillRect/>
          </a:stretch>
        </p:blipFill>
        <p:spPr bwMode="auto">
          <a:xfrm>
            <a:off x="3929058" y="1714488"/>
            <a:ext cx="2311400" cy="2819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Прямоугольник 7"/>
          <p:cNvSpPr/>
          <p:nvPr/>
        </p:nvSpPr>
        <p:spPr>
          <a:xfrm>
            <a:off x="142844" y="6572272"/>
            <a:ext cx="1285884" cy="214314"/>
          </a:xfrm>
          <a:prstGeom prst="rect">
            <a:avLst/>
          </a:pr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spd="slow">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p:txBody>
          <a:bodyPr>
            <a:normAutofit/>
          </a:bodyPr>
          <a:lstStyle/>
          <a:p>
            <a:pPr eaLnBrk="1" hangingPunct="1"/>
            <a:r>
              <a:rPr lang="de-DE" sz="3600" b="1" dirty="0" smtClean="0">
                <a:solidFill>
                  <a:schemeClr val="accent6">
                    <a:lumMod val="75000"/>
                  </a:schemeClr>
                </a:solidFill>
                <a:effectLst>
                  <a:outerShdw blurRad="38100" dist="38100" dir="2700000" algn="tl">
                    <a:srgbClr val="000000">
                      <a:alpha val="43137"/>
                    </a:srgbClr>
                  </a:outerShdw>
                </a:effectLst>
                <a:latin typeface="Cambria" pitchFamily="18" charset="0"/>
              </a:rPr>
              <a:t>Dürer, Albrecht (1471-1528) </a:t>
            </a:r>
            <a:endParaRPr lang="ru-RU" sz="3600" b="1" dirty="0" smtClean="0">
              <a:solidFill>
                <a:schemeClr val="accent6">
                  <a:lumMod val="75000"/>
                </a:schemeClr>
              </a:solidFill>
              <a:effectLst>
                <a:outerShdw blurRad="38100" dist="38100" dir="2700000" algn="tl">
                  <a:srgbClr val="000000">
                    <a:alpha val="43137"/>
                  </a:srgbClr>
                </a:outerShdw>
              </a:effectLst>
              <a:latin typeface="Cambria" pitchFamily="18" charset="0"/>
            </a:endParaRPr>
          </a:p>
        </p:txBody>
      </p:sp>
      <p:sp>
        <p:nvSpPr>
          <p:cNvPr id="32771" name="Содержимое 2"/>
          <p:cNvSpPr>
            <a:spLocks noGrp="1"/>
          </p:cNvSpPr>
          <p:nvPr>
            <p:ph sz="half" idx="1"/>
          </p:nvPr>
        </p:nvSpPr>
        <p:spPr>
          <a:xfrm>
            <a:off x="468313" y="1341438"/>
            <a:ext cx="3675062" cy="3302000"/>
          </a:xfrm>
        </p:spPr>
        <p:txBody>
          <a:bodyPr>
            <a:noAutofit/>
          </a:bodyPr>
          <a:lstStyle/>
          <a:p>
            <a:pPr algn="just" eaLnBrk="1" hangingPunct="1"/>
            <a:r>
              <a:rPr lang="de-DE" sz="2400" dirty="0" smtClean="0">
                <a:latin typeface="Times New Roman" pitchFamily="18" charset="0"/>
                <a:cs typeface="Times New Roman" pitchFamily="18" charset="0"/>
              </a:rPr>
              <a:t>berühmter deutscher Maler. Der dem Leben zugewandte, fortschrittsbewusste Geist der Renaissance und des Humanismus breitete sich in Deutschland aus. Die deutschen Humanisten vollbrachten bedeutende Leistungen auf vielen Gebieten: Albrecht Dürer in der bildenden Kunst</a:t>
            </a:r>
            <a:endParaRPr lang="ru-RU" sz="2400" dirty="0" smtClean="0">
              <a:latin typeface="Times New Roman" pitchFamily="18" charset="0"/>
              <a:cs typeface="Times New Roman" pitchFamily="18" charset="0"/>
            </a:endParaRPr>
          </a:p>
        </p:txBody>
      </p:sp>
      <p:pic>
        <p:nvPicPr>
          <p:cNvPr id="32772" name="Picture 5" descr="C:\Documents and Settings\Мама\Мои документы\Мои рисунки\durer_self_portarit_1500.jpg"/>
          <p:cNvPicPr>
            <a:picLocks noChangeAspect="1" noChangeArrowheads="1"/>
          </p:cNvPicPr>
          <p:nvPr/>
        </p:nvPicPr>
        <p:blipFill>
          <a:blip r:embed="rId2"/>
          <a:srcRect/>
          <a:stretch>
            <a:fillRect/>
          </a:stretch>
        </p:blipFill>
        <p:spPr bwMode="auto">
          <a:xfrm>
            <a:off x="4714875" y="1357313"/>
            <a:ext cx="3165475" cy="43561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2773" name="Picture 6" descr="C:\Documents and Settings\Мама\Мои документы\Мои рисунки\st-anne.jpg"/>
          <p:cNvPicPr>
            <a:picLocks noChangeAspect="1" noChangeArrowheads="1"/>
          </p:cNvPicPr>
          <p:nvPr/>
        </p:nvPicPr>
        <p:blipFill>
          <a:blip r:embed="rId3"/>
          <a:srcRect/>
          <a:stretch>
            <a:fillRect/>
          </a:stretch>
        </p:blipFill>
        <p:spPr bwMode="auto">
          <a:xfrm>
            <a:off x="7072313" y="4286250"/>
            <a:ext cx="1785937" cy="21447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Прямоугольник 5"/>
          <p:cNvSpPr/>
          <p:nvPr/>
        </p:nvSpPr>
        <p:spPr>
          <a:xfrm>
            <a:off x="142844" y="6572272"/>
            <a:ext cx="1285884" cy="214314"/>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spd="slow">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a:xfrm>
            <a:off x="457200" y="274638"/>
            <a:ext cx="8229600" cy="939784"/>
          </a:xfrm>
        </p:spPr>
        <p:txBody>
          <a:bodyPr/>
          <a:lstStyle/>
          <a:p>
            <a:pPr eaLnBrk="1" hangingPunct="1"/>
            <a:r>
              <a:rPr lang="de-DE" b="1" dirty="0" smtClean="0">
                <a:solidFill>
                  <a:schemeClr val="accent6">
                    <a:lumMod val="75000"/>
                  </a:schemeClr>
                </a:solidFill>
                <a:effectLst>
                  <a:outerShdw blurRad="38100" dist="38100" dir="2700000" algn="tl">
                    <a:srgbClr val="000000">
                      <a:alpha val="43137"/>
                    </a:srgbClr>
                  </a:outerShdw>
                </a:effectLst>
                <a:latin typeface="Cambria" pitchFamily="18" charset="0"/>
              </a:rPr>
              <a:t>Heine, Heinrich </a:t>
            </a:r>
            <a:endParaRPr lang="ru-RU" b="1" dirty="0" smtClean="0">
              <a:solidFill>
                <a:schemeClr val="accent6">
                  <a:lumMod val="75000"/>
                </a:schemeClr>
              </a:solidFill>
              <a:effectLst>
                <a:outerShdw blurRad="38100" dist="38100" dir="2700000" algn="tl">
                  <a:srgbClr val="000000">
                    <a:alpha val="43137"/>
                  </a:srgbClr>
                </a:outerShdw>
              </a:effectLst>
              <a:latin typeface="Cambria" pitchFamily="18" charset="0"/>
            </a:endParaRPr>
          </a:p>
        </p:txBody>
      </p:sp>
      <p:sp>
        <p:nvSpPr>
          <p:cNvPr id="33795" name="Содержимое 2"/>
          <p:cNvSpPr>
            <a:spLocks noGrp="1"/>
          </p:cNvSpPr>
          <p:nvPr>
            <p:ph sz="half" idx="1"/>
          </p:nvPr>
        </p:nvSpPr>
        <p:spPr>
          <a:xfrm>
            <a:off x="142844" y="1214422"/>
            <a:ext cx="3357586" cy="5000660"/>
          </a:xfrm>
        </p:spPr>
        <p:txBody>
          <a:bodyPr>
            <a:noAutofit/>
          </a:bodyPr>
          <a:lstStyle/>
          <a:p>
            <a:pPr eaLnBrk="1" hangingPunct="1"/>
            <a:r>
              <a:rPr lang="de-DE" sz="1800" dirty="0" smtClean="0">
                <a:latin typeface="Times New Roman" pitchFamily="18" charset="0"/>
                <a:cs typeface="Times New Roman" pitchFamily="18" charset="0"/>
              </a:rPr>
              <a:t>hervorragender deutscher Dichter, Lyriker, Satiriker, Publizist, geboren 1797 in Düsseldorf in der Familie eines armen Kaufmanns, gestorben 1856 in Paris. Sein „Buch der Lieder", das seine Heimat, die Natur, das Leben besingt, machte ihn weltbekannt. Aber Heine musste aus der Heimat emigrieren, denn viele seiner Werke waren eine scharfe Satire auf das damalige Deutschland. Heine lebte in Paris. Die deutsche Regierung verbot 1835 Heines Werke „auf ewige Zeiten". </a:t>
            </a:r>
            <a:endParaRPr lang="ru-RU" sz="1800" dirty="0" smtClean="0">
              <a:latin typeface="Times New Roman" pitchFamily="18" charset="0"/>
              <a:cs typeface="Times New Roman" pitchFamily="18" charset="0"/>
            </a:endParaRPr>
          </a:p>
        </p:txBody>
      </p:sp>
      <p:pic>
        <p:nvPicPr>
          <p:cNvPr id="33796" name="Picture 4" descr="biogr006"/>
          <p:cNvPicPr>
            <a:picLocks noChangeAspect="1" noChangeArrowheads="1"/>
          </p:cNvPicPr>
          <p:nvPr/>
        </p:nvPicPr>
        <p:blipFill>
          <a:blip r:embed="rId2"/>
          <a:srcRect/>
          <a:stretch>
            <a:fillRect/>
          </a:stretch>
        </p:blipFill>
        <p:spPr bwMode="auto">
          <a:xfrm>
            <a:off x="3571868" y="1285860"/>
            <a:ext cx="5127625" cy="37766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Прямоугольник 4"/>
          <p:cNvSpPr/>
          <p:nvPr/>
        </p:nvSpPr>
        <p:spPr>
          <a:xfrm>
            <a:off x="142844" y="6572272"/>
            <a:ext cx="1285884" cy="214314"/>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Содержимое 2"/>
          <p:cNvSpPr>
            <a:spLocks noGrp="1"/>
          </p:cNvSpPr>
          <p:nvPr>
            <p:ph sz="half" idx="1"/>
          </p:nvPr>
        </p:nvSpPr>
        <p:spPr>
          <a:xfrm>
            <a:off x="3500430" y="5429264"/>
            <a:ext cx="5072098" cy="928694"/>
          </a:xfrm>
        </p:spPr>
        <p:txBody>
          <a:bodyPr>
            <a:noAutofit/>
          </a:bodyPr>
          <a:lstStyle/>
          <a:p>
            <a:pPr eaLnBrk="1" hangingPunct="1"/>
            <a:r>
              <a:rPr lang="de-DE" sz="1800" dirty="0" smtClean="0">
                <a:latin typeface="Times New Roman" pitchFamily="18" charset="0"/>
                <a:cs typeface="Times New Roman" pitchFamily="18" charset="0"/>
              </a:rPr>
              <a:t>Seine </a:t>
            </a:r>
            <a:r>
              <a:rPr lang="de-DE" sz="1800" dirty="0" smtClean="0">
                <a:latin typeface="Times New Roman" pitchFamily="18" charset="0"/>
                <a:cs typeface="Times New Roman" pitchFamily="18" charset="0"/>
              </a:rPr>
              <a:t>Hauptwerke sind: das politische Poem „Deutschland. Ein Wintermärchen", die Zeitgedichte, das Prosawerk „Harzreise</a:t>
            </a:r>
            <a:endParaRPr lang="ru-RU" sz="1800" dirty="0" smtClean="0">
              <a:latin typeface="Times New Roman" pitchFamily="18" charset="0"/>
              <a:cs typeface="Times New Roman" pitchFamily="18" charset="0"/>
            </a:endParaRPr>
          </a:p>
        </p:txBody>
      </p:sp>
    </p:spTree>
  </p:cSld>
  <p:clrMapOvr>
    <a:masterClrMapping/>
  </p:clrMapOvr>
  <p:transition spd="slow">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a:xfrm>
            <a:off x="457200" y="274638"/>
            <a:ext cx="8229600" cy="868346"/>
          </a:xfrm>
        </p:spPr>
        <p:txBody>
          <a:bodyPr>
            <a:normAutofit/>
          </a:bodyPr>
          <a:lstStyle/>
          <a:p>
            <a:pPr eaLnBrk="1" hangingPunct="1"/>
            <a:r>
              <a:rPr lang="de-DE" sz="3600" b="1" dirty="0" smtClean="0">
                <a:solidFill>
                  <a:schemeClr val="accent6">
                    <a:lumMod val="75000"/>
                  </a:schemeClr>
                </a:solidFill>
                <a:effectLst>
                  <a:outerShdw blurRad="38100" dist="38100" dir="2700000" algn="tl">
                    <a:srgbClr val="000000">
                      <a:alpha val="43137"/>
                    </a:srgbClr>
                  </a:outerShdw>
                </a:effectLst>
                <a:latin typeface="Cambria" pitchFamily="18" charset="0"/>
              </a:rPr>
              <a:t>Koch, Robert (1834 — 1910) </a:t>
            </a:r>
            <a:endParaRPr lang="ru-RU" sz="3600" b="1" dirty="0" smtClean="0">
              <a:solidFill>
                <a:schemeClr val="accent6">
                  <a:lumMod val="75000"/>
                </a:schemeClr>
              </a:solidFill>
              <a:effectLst>
                <a:outerShdw blurRad="38100" dist="38100" dir="2700000" algn="tl">
                  <a:srgbClr val="000000">
                    <a:alpha val="43137"/>
                  </a:srgbClr>
                </a:outerShdw>
              </a:effectLst>
              <a:latin typeface="Cambria" pitchFamily="18" charset="0"/>
            </a:endParaRPr>
          </a:p>
        </p:txBody>
      </p:sp>
      <p:sp>
        <p:nvSpPr>
          <p:cNvPr id="36867" name="Содержимое 2"/>
          <p:cNvSpPr>
            <a:spLocks noGrp="1"/>
          </p:cNvSpPr>
          <p:nvPr>
            <p:ph sz="half" idx="1"/>
          </p:nvPr>
        </p:nvSpPr>
        <p:spPr>
          <a:xfrm>
            <a:off x="468313" y="1341438"/>
            <a:ext cx="3532187" cy="4733925"/>
          </a:xfrm>
        </p:spPr>
        <p:txBody>
          <a:bodyPr>
            <a:normAutofit lnSpcReduction="10000"/>
          </a:bodyPr>
          <a:lstStyle/>
          <a:p>
            <a:pPr eaLnBrk="1" hangingPunct="1"/>
            <a:r>
              <a:rPr lang="de-DE" sz="2000" smtClean="0">
                <a:latin typeface="Times New Roman" pitchFamily="18" charset="0"/>
                <a:cs typeface="Times New Roman" pitchFamily="18" charset="0"/>
              </a:rPr>
              <a:t>weltbekannter Arzt und Bakteriologe. Koch studierte Medizin an der Universität Göttingen; war als Landarzt tätig, wurde später Medizinprofessor in Berlin; entdeckte die Bakterien der Tuberkulose (1882) und der Cholera (1884). Koch machte als Arzt viele Forschungsreisen nach Afrika und </a:t>
            </a:r>
            <a:endParaRPr lang="ru-RU" sz="2000" smtClean="0">
              <a:latin typeface="Times New Roman" pitchFamily="18" charset="0"/>
              <a:cs typeface="Times New Roman" pitchFamily="18" charset="0"/>
            </a:endParaRPr>
          </a:p>
          <a:p>
            <a:pPr eaLnBrk="1" hangingPunct="1"/>
            <a:r>
              <a:rPr lang="de-DE" sz="2000" smtClean="0">
                <a:latin typeface="Times New Roman" pitchFamily="18" charset="0"/>
                <a:cs typeface="Times New Roman" pitchFamily="18" charset="0"/>
              </a:rPr>
              <a:t>Indien; bekam für seine erfolgreiche Tätigkeit zum Wohl </a:t>
            </a:r>
            <a:r>
              <a:rPr lang="ru-RU" sz="2000" smtClean="0">
                <a:latin typeface="Times New Roman" pitchFamily="18" charset="0"/>
                <a:cs typeface="Times New Roman" pitchFamily="18" charset="0"/>
              </a:rPr>
              <a:t> </a:t>
            </a:r>
            <a:r>
              <a:rPr lang="de-DE" sz="2000" smtClean="0">
                <a:latin typeface="Times New Roman" pitchFamily="18" charset="0"/>
                <a:cs typeface="Times New Roman" pitchFamily="18" charset="0"/>
              </a:rPr>
              <a:t>der Menschen den Nobelpreis. </a:t>
            </a:r>
            <a:endParaRPr lang="ru-RU" sz="2000" smtClean="0">
              <a:latin typeface="Times New Roman" pitchFamily="18" charset="0"/>
              <a:cs typeface="Times New Roman" pitchFamily="18" charset="0"/>
            </a:endParaRPr>
          </a:p>
          <a:p>
            <a:pPr eaLnBrk="1" hangingPunct="1"/>
            <a:endParaRPr lang="ru-RU" sz="2000" smtClean="0"/>
          </a:p>
        </p:txBody>
      </p:sp>
      <p:pic>
        <p:nvPicPr>
          <p:cNvPr id="36868" name="Picture 5" descr="C:\Documents and Settings\Мама\Рабочий стол\post-184-1152288966koch.jpg"/>
          <p:cNvPicPr>
            <a:picLocks noChangeAspect="1" noChangeArrowheads="1"/>
          </p:cNvPicPr>
          <p:nvPr/>
        </p:nvPicPr>
        <p:blipFill>
          <a:blip r:embed="rId2"/>
          <a:srcRect/>
          <a:stretch>
            <a:fillRect/>
          </a:stretch>
        </p:blipFill>
        <p:spPr bwMode="auto">
          <a:xfrm>
            <a:off x="4714876" y="1285860"/>
            <a:ext cx="3319463" cy="466248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Прямоугольник 4"/>
          <p:cNvSpPr/>
          <p:nvPr/>
        </p:nvSpPr>
        <p:spPr>
          <a:xfrm>
            <a:off x="142844" y="6572272"/>
            <a:ext cx="1285884" cy="214314"/>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spd="slow">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p:txBody>
          <a:bodyPr>
            <a:normAutofit/>
          </a:bodyPr>
          <a:lstStyle/>
          <a:p>
            <a:pPr eaLnBrk="1" hangingPunct="1"/>
            <a:r>
              <a:rPr lang="de-DE" sz="3600" b="1" dirty="0" smtClean="0">
                <a:solidFill>
                  <a:schemeClr val="accent6">
                    <a:lumMod val="75000"/>
                  </a:schemeClr>
                </a:solidFill>
                <a:effectLst>
                  <a:outerShdw blurRad="38100" dist="38100" dir="2700000" algn="tl">
                    <a:srgbClr val="000000">
                      <a:alpha val="43137"/>
                    </a:srgbClr>
                  </a:outerShdw>
                </a:effectLst>
                <a:latin typeface="Cambria" pitchFamily="18" charset="0"/>
              </a:rPr>
              <a:t>Ohm, Georg Simon (1787 —1854) </a:t>
            </a:r>
            <a:endParaRPr lang="ru-RU" sz="3600" b="1" dirty="0" smtClean="0">
              <a:solidFill>
                <a:schemeClr val="accent6">
                  <a:lumMod val="75000"/>
                </a:schemeClr>
              </a:solidFill>
              <a:effectLst>
                <a:outerShdw blurRad="38100" dist="38100" dir="2700000" algn="tl">
                  <a:srgbClr val="000000">
                    <a:alpha val="43137"/>
                  </a:srgbClr>
                </a:outerShdw>
              </a:effectLst>
              <a:latin typeface="Cambria" pitchFamily="18" charset="0"/>
            </a:endParaRPr>
          </a:p>
        </p:txBody>
      </p:sp>
      <p:sp>
        <p:nvSpPr>
          <p:cNvPr id="37891" name="Содержимое 2"/>
          <p:cNvSpPr>
            <a:spLocks noGrp="1"/>
          </p:cNvSpPr>
          <p:nvPr>
            <p:ph sz="half" idx="1"/>
          </p:nvPr>
        </p:nvSpPr>
        <p:spPr>
          <a:xfrm>
            <a:off x="468313" y="1341438"/>
            <a:ext cx="3032125" cy="3373437"/>
          </a:xfrm>
        </p:spPr>
        <p:txBody>
          <a:bodyPr>
            <a:normAutofit fontScale="92500"/>
          </a:bodyPr>
          <a:lstStyle/>
          <a:p>
            <a:pPr eaLnBrk="1" hangingPunct="1"/>
            <a:r>
              <a:rPr lang="de-DE" sz="2400" b="1" dirty="0" smtClean="0">
                <a:latin typeface="Times New Roman" pitchFamily="18" charset="0"/>
                <a:cs typeface="Times New Roman" pitchFamily="18" charset="0"/>
              </a:rPr>
              <a:t>bekannter deutscher Physiker. Er entdeckte das galvanische Gesetz. Dieses Gesetz nannte man nach seinem Entdecker das Ohmsche Gesetz</a:t>
            </a:r>
            <a:endParaRPr lang="ru-RU" sz="2400" b="1" dirty="0" smtClean="0">
              <a:latin typeface="Times New Roman" pitchFamily="18" charset="0"/>
              <a:cs typeface="Times New Roman" pitchFamily="18" charset="0"/>
            </a:endParaRPr>
          </a:p>
        </p:txBody>
      </p:sp>
      <p:pic>
        <p:nvPicPr>
          <p:cNvPr id="37892" name="Picture 5" descr="C:\Documents and Settings\Мама\Рабочий стол\georg_simon_ohm.jpg"/>
          <p:cNvPicPr>
            <a:picLocks noChangeAspect="1" noChangeArrowheads="1"/>
          </p:cNvPicPr>
          <p:nvPr/>
        </p:nvPicPr>
        <p:blipFill>
          <a:blip r:embed="rId2"/>
          <a:srcRect/>
          <a:stretch>
            <a:fillRect/>
          </a:stretch>
        </p:blipFill>
        <p:spPr bwMode="auto">
          <a:xfrm>
            <a:off x="4143375" y="1285875"/>
            <a:ext cx="3895725" cy="48910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Прямоугольник 4"/>
          <p:cNvSpPr/>
          <p:nvPr/>
        </p:nvSpPr>
        <p:spPr>
          <a:xfrm>
            <a:off x="142844" y="6572272"/>
            <a:ext cx="1285884" cy="214314"/>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spd="slow">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p:txBody>
          <a:bodyPr>
            <a:noAutofit/>
          </a:bodyPr>
          <a:lstStyle/>
          <a:p>
            <a:pPr eaLnBrk="1" hangingPunct="1"/>
            <a:r>
              <a:rPr lang="de-DE" sz="3200" b="1" dirty="0" smtClean="0">
                <a:solidFill>
                  <a:schemeClr val="accent6">
                    <a:lumMod val="75000"/>
                  </a:schemeClr>
                </a:solidFill>
                <a:effectLst>
                  <a:outerShdw blurRad="38100" dist="38100" dir="2700000" algn="tl">
                    <a:srgbClr val="000000">
                      <a:alpha val="43137"/>
                    </a:srgbClr>
                  </a:outerShdw>
                </a:effectLst>
                <a:latin typeface="Cambria" pitchFamily="18" charset="0"/>
              </a:rPr>
              <a:t>Röntgen, Wilhelm Conrad (1845—1923) </a:t>
            </a:r>
            <a:endParaRPr lang="ru-RU" sz="3200" b="1" dirty="0" smtClean="0">
              <a:solidFill>
                <a:schemeClr val="accent6">
                  <a:lumMod val="75000"/>
                </a:schemeClr>
              </a:solidFill>
              <a:effectLst>
                <a:outerShdw blurRad="38100" dist="38100" dir="2700000" algn="tl">
                  <a:srgbClr val="000000">
                    <a:alpha val="43137"/>
                  </a:srgbClr>
                </a:outerShdw>
              </a:effectLst>
              <a:latin typeface="Cambria" pitchFamily="18" charset="0"/>
            </a:endParaRPr>
          </a:p>
        </p:txBody>
      </p:sp>
      <p:sp>
        <p:nvSpPr>
          <p:cNvPr id="38915" name="Содержимое 2"/>
          <p:cNvSpPr>
            <a:spLocks noGrp="1"/>
          </p:cNvSpPr>
          <p:nvPr>
            <p:ph sz="half" idx="1"/>
          </p:nvPr>
        </p:nvSpPr>
        <p:spPr>
          <a:xfrm>
            <a:off x="468313" y="1341438"/>
            <a:ext cx="3746500" cy="2730504"/>
          </a:xfrm>
        </p:spPr>
        <p:txBody>
          <a:bodyPr>
            <a:normAutofit fontScale="70000" lnSpcReduction="20000"/>
          </a:bodyPr>
          <a:lstStyle/>
          <a:p>
            <a:pPr eaLnBrk="1" hangingPunct="1"/>
            <a:r>
              <a:rPr lang="de-DE" sz="3400" dirty="0" smtClean="0">
                <a:latin typeface="Times New Roman" pitchFamily="18" charset="0"/>
                <a:cs typeface="Times New Roman" pitchFamily="18" charset="0"/>
              </a:rPr>
              <a:t>weltbekannter deutscher Physiker, erforschte die Eigenschaften der Kristalle, entdeckte 1895 beim Experimentieren die X-Strahlen, später Röntgenstrahlen genannt, bekam als erster den Nobelpreis für Physik. </a:t>
            </a:r>
            <a:endParaRPr lang="ru-RU" sz="3400" dirty="0" smtClean="0">
              <a:latin typeface="Times New Roman" pitchFamily="18" charset="0"/>
              <a:cs typeface="Times New Roman" pitchFamily="18" charset="0"/>
            </a:endParaRPr>
          </a:p>
          <a:p>
            <a:pPr eaLnBrk="1" hangingPunct="1"/>
            <a:endParaRPr lang="ru-RU" sz="2000" dirty="0" smtClean="0"/>
          </a:p>
        </p:txBody>
      </p:sp>
      <p:pic>
        <p:nvPicPr>
          <p:cNvPr id="38916" name="Picture 5" descr="C:\Documents and Settings\Мама\Рабочий стол\Wilhelm_Conrad_R%C3%B6ntgen_(1845--1923).jpg"/>
          <p:cNvPicPr>
            <a:picLocks noChangeAspect="1" noChangeArrowheads="1"/>
          </p:cNvPicPr>
          <p:nvPr/>
        </p:nvPicPr>
        <p:blipFill>
          <a:blip r:embed="rId2"/>
          <a:srcRect/>
          <a:stretch>
            <a:fillRect/>
          </a:stretch>
        </p:blipFill>
        <p:spPr bwMode="auto">
          <a:xfrm>
            <a:off x="4714875" y="1357313"/>
            <a:ext cx="3235325" cy="50244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8917" name="Picture 6" descr="C:\Documents and Settings\Мама\Рабочий стол\wilhelm_roentgen_580x.jpg"/>
          <p:cNvPicPr>
            <a:picLocks noChangeAspect="1" noChangeArrowheads="1"/>
          </p:cNvPicPr>
          <p:nvPr/>
        </p:nvPicPr>
        <p:blipFill>
          <a:blip r:embed="rId3"/>
          <a:srcRect/>
          <a:stretch>
            <a:fillRect/>
          </a:stretch>
        </p:blipFill>
        <p:spPr bwMode="auto">
          <a:xfrm>
            <a:off x="1285852" y="4214818"/>
            <a:ext cx="2476500" cy="18621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Прямоугольник 5"/>
          <p:cNvSpPr/>
          <p:nvPr/>
        </p:nvSpPr>
        <p:spPr>
          <a:xfrm>
            <a:off x="142844" y="6572272"/>
            <a:ext cx="1285884" cy="214314"/>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spd="slow">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p:nvPr>
        </p:nvSpPr>
        <p:spPr>
          <a:xfrm>
            <a:off x="214282" y="214290"/>
            <a:ext cx="5972188" cy="1143000"/>
          </a:xfrm>
        </p:spPr>
        <p:txBody>
          <a:bodyPr>
            <a:normAutofit/>
          </a:bodyPr>
          <a:lstStyle/>
          <a:p>
            <a:pPr eaLnBrk="1" hangingPunct="1"/>
            <a:r>
              <a:rPr lang="de-DE" sz="3600" b="1" dirty="0" smtClean="0">
                <a:solidFill>
                  <a:schemeClr val="accent6">
                    <a:lumMod val="75000"/>
                  </a:schemeClr>
                </a:solidFill>
                <a:effectLst>
                  <a:outerShdw blurRad="38100" dist="38100" dir="2700000" algn="tl">
                    <a:srgbClr val="000000">
                      <a:alpha val="43137"/>
                    </a:srgbClr>
                  </a:outerShdw>
                </a:effectLst>
                <a:latin typeface="Cambria" pitchFamily="18" charset="0"/>
              </a:rPr>
              <a:t>Schiller, Friedrich </a:t>
            </a:r>
            <a:endParaRPr lang="ru-RU" sz="3600" b="1" dirty="0" smtClean="0">
              <a:solidFill>
                <a:schemeClr val="accent6">
                  <a:lumMod val="75000"/>
                </a:schemeClr>
              </a:solidFill>
              <a:effectLst>
                <a:outerShdw blurRad="38100" dist="38100" dir="2700000" algn="tl">
                  <a:srgbClr val="000000">
                    <a:alpha val="43137"/>
                  </a:srgbClr>
                </a:outerShdw>
              </a:effectLst>
              <a:latin typeface="Cambria" pitchFamily="18" charset="0"/>
            </a:endParaRPr>
          </a:p>
        </p:txBody>
      </p:sp>
      <p:sp>
        <p:nvSpPr>
          <p:cNvPr id="39939" name="Содержимое 2"/>
          <p:cNvSpPr>
            <a:spLocks noGrp="1"/>
          </p:cNvSpPr>
          <p:nvPr>
            <p:ph sz="half" idx="1"/>
          </p:nvPr>
        </p:nvSpPr>
        <p:spPr>
          <a:xfrm>
            <a:off x="214282" y="1341438"/>
            <a:ext cx="5429287" cy="5302272"/>
          </a:xfrm>
        </p:spPr>
        <p:txBody>
          <a:bodyPr>
            <a:noAutofit/>
          </a:bodyPr>
          <a:lstStyle/>
          <a:p>
            <a:pPr eaLnBrk="1" hangingPunct="1"/>
            <a:r>
              <a:rPr lang="de-DE" sz="2000" dirty="0" smtClean="0">
                <a:latin typeface="Cambria" pitchFamily="18" charset="0"/>
              </a:rPr>
              <a:t>einer der bedeutendsten Klassiker der deutschen Literatur, Dichter und Dramatiker, geboren 1759 in </a:t>
            </a:r>
            <a:r>
              <a:rPr lang="de-DE" sz="2000" dirty="0" err="1" smtClean="0">
                <a:latin typeface="Cambria" pitchFamily="18" charset="0"/>
              </a:rPr>
              <a:t>Marbach</a:t>
            </a:r>
            <a:r>
              <a:rPr lang="de-DE" sz="2000" dirty="0" smtClean="0">
                <a:latin typeface="Cambria" pitchFamily="18" charset="0"/>
              </a:rPr>
              <a:t> in einer armen Familie, gestorben 1805 in Weimar. 8 Jahre besuchte Schiller eine Militärakademie, wo er Jura und Medizin studierte. Als Protest gegen die Willkür in der Schule und im ganzen Lande schrieb Schiller sein erstes Drama „Die Räuber". Nach Beendigung der Militärakademie kam der Militärdienst; von 1783 bis 1784 war er Theaterdichter. In 1794 lernte er Goethe kennen und lebte von dieser Zeit an bis zu seinem Tode in Weimar. Neben Lyrik (Balladen, z. B. „Der Handschuh") schrieb er die Tragödien „Don Carlos", „Wilhelm Teil", „Die Jungfrau von Orleans" und andere. </a:t>
            </a:r>
            <a:endParaRPr lang="ru-RU" sz="2000" dirty="0" smtClean="0">
              <a:latin typeface="Cambria" pitchFamily="18" charset="0"/>
            </a:endParaRPr>
          </a:p>
        </p:txBody>
      </p:sp>
      <p:pic>
        <p:nvPicPr>
          <p:cNvPr id="39941" name="Picture 4" descr="800px-Schiller_Weimar"/>
          <p:cNvPicPr>
            <a:picLocks noGrp="1" noChangeAspect="1" noChangeArrowheads="1"/>
          </p:cNvPicPr>
          <p:nvPr>
            <p:ph sz="half" idx="2"/>
          </p:nvPr>
        </p:nvPicPr>
        <p:blipFill>
          <a:blip r:embed="rId2"/>
          <a:stretch>
            <a:fillRect/>
          </a:stretch>
        </p:blipFill>
        <p:spPr>
          <a:xfrm>
            <a:off x="5572132" y="4714884"/>
            <a:ext cx="2352675" cy="17621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9940" name="Picture 4" descr="Denkmal"/>
          <p:cNvPicPr>
            <a:picLocks noChangeAspect="1" noChangeArrowheads="1"/>
          </p:cNvPicPr>
          <p:nvPr/>
        </p:nvPicPr>
        <p:blipFill>
          <a:blip r:embed="rId3"/>
          <a:srcRect/>
          <a:stretch>
            <a:fillRect/>
          </a:stretch>
        </p:blipFill>
        <p:spPr bwMode="auto">
          <a:xfrm>
            <a:off x="6000760" y="285728"/>
            <a:ext cx="2635250" cy="39290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Прямоугольник 5"/>
          <p:cNvSpPr/>
          <p:nvPr/>
        </p:nvSpPr>
        <p:spPr>
          <a:xfrm>
            <a:off x="142844" y="6572272"/>
            <a:ext cx="1285884" cy="214314"/>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spd="slow">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1428728" y="500042"/>
            <a:ext cx="6265862" cy="701675"/>
          </a:xfrm>
          <a:prstGeom prst="rect">
            <a:avLst/>
          </a:prstGeom>
          <a:noFill/>
          <a:ln w="9525">
            <a:noFill/>
            <a:miter lim="800000"/>
            <a:headEnd/>
            <a:tailEnd/>
          </a:ln>
          <a:effectLst/>
        </p:spPr>
        <p:txBody>
          <a:bodyPr>
            <a:spAutoFit/>
          </a:bodyPr>
          <a:lstStyle/>
          <a:p>
            <a:pPr>
              <a:spcBef>
                <a:spcPct val="50000"/>
              </a:spcBef>
            </a:pPr>
            <a:r>
              <a:rPr lang="en-US" sz="4000" b="1" dirty="0" err="1">
                <a:solidFill>
                  <a:srgbClr val="3333CC"/>
                </a:solidFill>
                <a:effectLst>
                  <a:outerShdw blurRad="38100" dist="38100" dir="2700000" algn="tl">
                    <a:srgbClr val="000000">
                      <a:alpha val="43137"/>
                    </a:srgbClr>
                  </a:outerShdw>
                </a:effectLst>
              </a:rPr>
              <a:t>Wo</a:t>
            </a:r>
            <a:r>
              <a:rPr lang="en-US" sz="4000" b="1" dirty="0">
                <a:solidFill>
                  <a:srgbClr val="3333CC"/>
                </a:solidFill>
                <a:effectLst>
                  <a:outerShdw blurRad="38100" dist="38100" dir="2700000" algn="tl">
                    <a:srgbClr val="000000">
                      <a:alpha val="43137"/>
                    </a:srgbClr>
                  </a:outerShdw>
                </a:effectLst>
              </a:rPr>
              <a:t> </a:t>
            </a:r>
            <a:r>
              <a:rPr lang="en-US" sz="4000" b="1" dirty="0" err="1">
                <a:solidFill>
                  <a:srgbClr val="3333CC"/>
                </a:solidFill>
                <a:effectLst>
                  <a:outerShdw blurRad="38100" dist="38100" dir="2700000" algn="tl">
                    <a:srgbClr val="000000">
                      <a:alpha val="43137"/>
                    </a:srgbClr>
                  </a:outerShdw>
                </a:effectLst>
              </a:rPr>
              <a:t>spricht</a:t>
            </a:r>
            <a:r>
              <a:rPr lang="en-US" sz="4000" b="1" dirty="0">
                <a:solidFill>
                  <a:srgbClr val="3333CC"/>
                </a:solidFill>
                <a:effectLst>
                  <a:outerShdw blurRad="38100" dist="38100" dir="2700000" algn="tl">
                    <a:srgbClr val="000000">
                      <a:alpha val="43137"/>
                    </a:srgbClr>
                  </a:outerShdw>
                </a:effectLst>
              </a:rPr>
              <a:t> man Deutsch?</a:t>
            </a:r>
            <a:endParaRPr lang="ru-RU" sz="4000" b="1" dirty="0">
              <a:solidFill>
                <a:srgbClr val="3333CC"/>
              </a:solidFill>
              <a:effectLst>
                <a:outerShdw blurRad="38100" dist="38100" dir="2700000" algn="tl">
                  <a:srgbClr val="000000">
                    <a:alpha val="43137"/>
                  </a:srgbClr>
                </a:outerShdw>
              </a:effectLst>
            </a:endParaRPr>
          </a:p>
        </p:txBody>
      </p:sp>
      <p:sp>
        <p:nvSpPr>
          <p:cNvPr id="10245" name="Text Box 5"/>
          <p:cNvSpPr txBox="1">
            <a:spLocks noChangeArrowheads="1"/>
          </p:cNvSpPr>
          <p:nvPr/>
        </p:nvSpPr>
        <p:spPr bwMode="auto">
          <a:xfrm>
            <a:off x="323850" y="2266950"/>
            <a:ext cx="8496300" cy="519113"/>
          </a:xfrm>
          <a:prstGeom prst="rect">
            <a:avLst/>
          </a:prstGeom>
          <a:noFill/>
          <a:ln w="9525">
            <a:noFill/>
            <a:miter lim="800000"/>
            <a:headEnd/>
            <a:tailEnd/>
          </a:ln>
          <a:effectLst/>
        </p:spPr>
        <p:txBody>
          <a:bodyPr>
            <a:spAutoFit/>
          </a:bodyPr>
          <a:lstStyle/>
          <a:p>
            <a:pPr>
              <a:spcBef>
                <a:spcPct val="50000"/>
              </a:spcBef>
            </a:pPr>
            <a:endParaRPr lang="ru-RU"/>
          </a:p>
        </p:txBody>
      </p:sp>
      <p:sp>
        <p:nvSpPr>
          <p:cNvPr id="10246" name="Text Box 6"/>
          <p:cNvSpPr txBox="1">
            <a:spLocks noChangeArrowheads="1"/>
          </p:cNvSpPr>
          <p:nvPr/>
        </p:nvSpPr>
        <p:spPr bwMode="auto">
          <a:xfrm>
            <a:off x="714348" y="1643050"/>
            <a:ext cx="7643866" cy="3754874"/>
          </a:xfrm>
          <a:prstGeom prst="rect">
            <a:avLst/>
          </a:prstGeom>
          <a:noFill/>
          <a:ln w="9525">
            <a:noFill/>
            <a:miter lim="800000"/>
            <a:headEnd/>
            <a:tailEnd/>
          </a:ln>
          <a:effectLst/>
        </p:spPr>
        <p:txBody>
          <a:bodyPr wrap="square">
            <a:spAutoFit/>
          </a:bodyPr>
          <a:lstStyle/>
          <a:p>
            <a:pPr algn="just">
              <a:spcBef>
                <a:spcPct val="50000"/>
              </a:spcBef>
            </a:pPr>
            <a:r>
              <a:rPr lang="en-US" dirty="0"/>
              <a:t>In </a:t>
            </a:r>
            <a:r>
              <a:rPr lang="en-US" dirty="0" err="1" smtClean="0"/>
              <a:t>fünf</a:t>
            </a:r>
            <a:r>
              <a:rPr lang="en-US" dirty="0" smtClean="0"/>
              <a:t> </a:t>
            </a:r>
            <a:r>
              <a:rPr lang="en-US" dirty="0" err="1"/>
              <a:t>Staaten</a:t>
            </a:r>
            <a:r>
              <a:rPr lang="en-US" dirty="0"/>
              <a:t> </a:t>
            </a:r>
            <a:r>
              <a:rPr lang="en-US" dirty="0" err="1"/>
              <a:t>ist</a:t>
            </a:r>
            <a:r>
              <a:rPr lang="en-US" dirty="0"/>
              <a:t> Deutsch die </a:t>
            </a:r>
            <a:r>
              <a:rPr lang="en-US" dirty="0" err="1"/>
              <a:t>Landessprache</a:t>
            </a:r>
            <a:r>
              <a:rPr lang="en-US" dirty="0"/>
              <a:t> :</a:t>
            </a:r>
          </a:p>
          <a:p>
            <a:pPr algn="just">
              <a:spcBef>
                <a:spcPct val="50000"/>
              </a:spcBef>
            </a:pPr>
            <a:r>
              <a:rPr lang="en-US" dirty="0"/>
              <a:t>in </a:t>
            </a:r>
            <a:r>
              <a:rPr lang="en-US" dirty="0" err="1"/>
              <a:t>der</a:t>
            </a:r>
            <a:r>
              <a:rPr lang="en-US" dirty="0"/>
              <a:t> </a:t>
            </a:r>
            <a:r>
              <a:rPr lang="en-US" dirty="0" err="1"/>
              <a:t>Bundesrepublik</a:t>
            </a:r>
            <a:r>
              <a:rPr lang="en-US" dirty="0"/>
              <a:t> </a:t>
            </a:r>
            <a:r>
              <a:rPr lang="en-US" dirty="0" smtClean="0"/>
              <a:t>Deutschland ,</a:t>
            </a:r>
            <a:r>
              <a:rPr lang="en-US" dirty="0"/>
              <a:t>in </a:t>
            </a:r>
            <a:r>
              <a:rPr lang="en-US" dirty="0" err="1"/>
              <a:t>der</a:t>
            </a:r>
            <a:r>
              <a:rPr lang="en-US" dirty="0"/>
              <a:t> </a:t>
            </a:r>
            <a:r>
              <a:rPr lang="en-US" dirty="0" err="1"/>
              <a:t>Schweiz</a:t>
            </a:r>
            <a:r>
              <a:rPr lang="en-US" dirty="0"/>
              <a:t>,</a:t>
            </a:r>
          </a:p>
          <a:p>
            <a:pPr algn="just">
              <a:spcBef>
                <a:spcPct val="50000"/>
              </a:spcBef>
            </a:pPr>
            <a:r>
              <a:rPr lang="en-US" dirty="0"/>
              <a:t>in </a:t>
            </a:r>
            <a:r>
              <a:rPr lang="en-US" dirty="0" err="1" smtClean="0"/>
              <a:t>Österreich,in</a:t>
            </a:r>
            <a:r>
              <a:rPr lang="en-US" dirty="0" smtClean="0"/>
              <a:t> </a:t>
            </a:r>
            <a:r>
              <a:rPr lang="en-US" dirty="0"/>
              <a:t>Liechtenstein, in </a:t>
            </a:r>
            <a:r>
              <a:rPr lang="en-US" dirty="0" smtClean="0"/>
              <a:t>Luxemburg.</a:t>
            </a:r>
            <a:endParaRPr lang="en-US" dirty="0"/>
          </a:p>
          <a:p>
            <a:pPr algn="just">
              <a:spcBef>
                <a:spcPct val="50000"/>
              </a:spcBef>
            </a:pPr>
            <a:r>
              <a:rPr lang="en-US" dirty="0" err="1" smtClean="0"/>
              <a:t>Für</a:t>
            </a:r>
            <a:r>
              <a:rPr lang="en-US" dirty="0" smtClean="0"/>
              <a:t> </a:t>
            </a:r>
            <a:r>
              <a:rPr lang="en-US" dirty="0"/>
              <a:t>100 </a:t>
            </a:r>
            <a:r>
              <a:rPr lang="en-US" dirty="0" err="1"/>
              <a:t>Millionen</a:t>
            </a:r>
            <a:r>
              <a:rPr lang="en-US" dirty="0"/>
              <a:t> </a:t>
            </a:r>
            <a:r>
              <a:rPr lang="en-US" dirty="0" err="1"/>
              <a:t>Menschen</a:t>
            </a:r>
            <a:r>
              <a:rPr lang="en-US" dirty="0"/>
              <a:t> </a:t>
            </a:r>
            <a:r>
              <a:rPr lang="en-US" dirty="0" err="1"/>
              <a:t>ist</a:t>
            </a:r>
            <a:r>
              <a:rPr lang="en-US" dirty="0"/>
              <a:t> Deutsch die</a:t>
            </a:r>
          </a:p>
          <a:p>
            <a:pPr algn="just">
              <a:spcBef>
                <a:spcPct val="50000"/>
              </a:spcBef>
            </a:pPr>
            <a:r>
              <a:rPr lang="en-US" dirty="0" err="1"/>
              <a:t>Muttersprache</a:t>
            </a:r>
            <a:r>
              <a:rPr lang="en-US" dirty="0"/>
              <a:t>. In </a:t>
            </a:r>
            <a:r>
              <a:rPr lang="en-US" dirty="0" err="1"/>
              <a:t>der</a:t>
            </a:r>
            <a:r>
              <a:rPr lang="en-US" dirty="0"/>
              <a:t> </a:t>
            </a:r>
            <a:r>
              <a:rPr lang="en-US" dirty="0" err="1"/>
              <a:t>ganzen</a:t>
            </a:r>
            <a:r>
              <a:rPr lang="en-US" dirty="0"/>
              <a:t> Welt </a:t>
            </a:r>
            <a:r>
              <a:rPr lang="en-US" dirty="0" err="1"/>
              <a:t>lernen</a:t>
            </a:r>
            <a:r>
              <a:rPr lang="en-US" dirty="0"/>
              <a:t> </a:t>
            </a:r>
            <a:r>
              <a:rPr lang="en-US" dirty="0" err="1"/>
              <a:t>viele</a:t>
            </a:r>
            <a:endParaRPr lang="en-US" dirty="0"/>
          </a:p>
          <a:p>
            <a:pPr algn="just">
              <a:spcBef>
                <a:spcPct val="50000"/>
              </a:spcBef>
            </a:pPr>
            <a:r>
              <a:rPr lang="en-US" dirty="0" err="1"/>
              <a:t>Menschen</a:t>
            </a:r>
            <a:r>
              <a:rPr lang="en-US" dirty="0"/>
              <a:t> Deutsch</a:t>
            </a:r>
            <a:r>
              <a:rPr lang="en-US" dirty="0" smtClean="0"/>
              <a:t>.</a:t>
            </a:r>
            <a:endParaRPr lang="en-US" dirty="0"/>
          </a:p>
        </p:txBody>
      </p:sp>
      <p:sp>
        <p:nvSpPr>
          <p:cNvPr id="7" name="Прямоугольник 6"/>
          <p:cNvSpPr/>
          <p:nvPr/>
        </p:nvSpPr>
        <p:spPr>
          <a:xfrm>
            <a:off x="142844" y="6572272"/>
            <a:ext cx="1285884" cy="214314"/>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8" name="Рисунок 7" descr="rGwHJNf.gif"/>
          <p:cNvPicPr>
            <a:picLocks noChangeAspect="1"/>
          </p:cNvPicPr>
          <p:nvPr/>
        </p:nvPicPr>
        <p:blipFill>
          <a:blip r:embed="rId3"/>
          <a:stretch>
            <a:fillRect/>
          </a:stretch>
        </p:blipFill>
        <p:spPr>
          <a:xfrm>
            <a:off x="4786314" y="4786322"/>
            <a:ext cx="2095500" cy="1590675"/>
          </a:xfrm>
          <a:prstGeom prst="rect">
            <a:avLst/>
          </a:prstGeom>
          <a:ln>
            <a:noFill/>
          </a:ln>
          <a:effectLst>
            <a:softEdge rad="112500"/>
          </a:effec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1" nodeType="withEffect">
                                  <p:stCondLst>
                                    <p:cond delay="0"/>
                                  </p:stCondLst>
                                  <p:childTnLst>
                                    <p:animClr clrSpc="rgb" dir="cw">
                                      <p:cBhvr override="childStyle">
                                        <p:cTn id="6" dur="2000" fill="hold"/>
                                        <p:tgtEl>
                                          <p:spTgt spid="10244"/>
                                        </p:tgtEl>
                                        <p:attrNameLst>
                                          <p:attrName>style.color</p:attrName>
                                        </p:attrNameLst>
                                      </p:cBhvr>
                                      <p:to>
                                        <a:srgbClr val="FF3300"/>
                                      </p:to>
                                    </p:animClr>
                                  </p:childTnLst>
                                </p:cTn>
                              </p:par>
                              <p:par>
                                <p:cTn id="7" presetID="35" presetClass="entr" presetSubtype="0" fill="hold" grpId="2" nodeType="withEffect">
                                  <p:stCondLst>
                                    <p:cond delay="0"/>
                                  </p:stCondLst>
                                  <p:childTnLst>
                                    <p:set>
                                      <p:cBhvr>
                                        <p:cTn id="8" dur="1" fill="hold">
                                          <p:stCondLst>
                                            <p:cond delay="0"/>
                                          </p:stCondLst>
                                        </p:cTn>
                                        <p:tgtEl>
                                          <p:spTgt spid="10244"/>
                                        </p:tgtEl>
                                        <p:attrNameLst>
                                          <p:attrName>style.visibility</p:attrName>
                                        </p:attrNameLst>
                                      </p:cBhvr>
                                      <p:to>
                                        <p:strVal val="visible"/>
                                      </p:to>
                                    </p:set>
                                    <p:animEffect transition="in" filter="fade">
                                      <p:cBhvr>
                                        <p:cTn id="9" dur="2000"/>
                                        <p:tgtEl>
                                          <p:spTgt spid="10244"/>
                                        </p:tgtEl>
                                      </p:cBhvr>
                                    </p:animEffect>
                                    <p:anim calcmode="lin" valueType="num">
                                      <p:cBhvr>
                                        <p:cTn id="10" dur="2000" fill="hold"/>
                                        <p:tgtEl>
                                          <p:spTgt spid="10244"/>
                                        </p:tgtEl>
                                        <p:attrNameLst>
                                          <p:attrName>style.rotation</p:attrName>
                                        </p:attrNameLst>
                                      </p:cBhvr>
                                      <p:tavLst>
                                        <p:tav tm="0">
                                          <p:val>
                                            <p:fltVal val="720"/>
                                          </p:val>
                                        </p:tav>
                                        <p:tav tm="100000">
                                          <p:val>
                                            <p:fltVal val="0"/>
                                          </p:val>
                                        </p:tav>
                                      </p:tavLst>
                                    </p:anim>
                                    <p:anim calcmode="lin" valueType="num">
                                      <p:cBhvr>
                                        <p:cTn id="11" dur="2000" fill="hold"/>
                                        <p:tgtEl>
                                          <p:spTgt spid="10244"/>
                                        </p:tgtEl>
                                        <p:attrNameLst>
                                          <p:attrName>ppt_h</p:attrName>
                                        </p:attrNameLst>
                                      </p:cBhvr>
                                      <p:tavLst>
                                        <p:tav tm="0">
                                          <p:val>
                                            <p:fltVal val="0"/>
                                          </p:val>
                                        </p:tav>
                                        <p:tav tm="100000">
                                          <p:val>
                                            <p:strVal val="#ppt_h"/>
                                          </p:val>
                                        </p:tav>
                                      </p:tavLst>
                                    </p:anim>
                                    <p:anim calcmode="lin" valueType="num">
                                      <p:cBhvr>
                                        <p:cTn id="12" dur="2000" fill="hold"/>
                                        <p:tgtEl>
                                          <p:spTgt spid="1024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1"/>
      <p:bldP spid="10244"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000496" y="357166"/>
            <a:ext cx="4143375" cy="1643074"/>
          </a:xfrm>
        </p:spPr>
        <p:txBody>
          <a:bodyPr>
            <a:normAutofit/>
          </a:bodyPr>
          <a:lstStyle/>
          <a:p>
            <a:pPr eaLnBrk="1" hangingPunct="1">
              <a:defRPr/>
            </a:pPr>
            <a:r>
              <a:rPr lang="de-DE" b="1" dirty="0" smtClean="0">
                <a:solidFill>
                  <a:srgbClr val="3333CC"/>
                </a:solidFill>
                <a:effectLst>
                  <a:outerShdw blurRad="38100" dist="38100" dir="2700000" algn="tl">
                    <a:srgbClr val="000000">
                      <a:alpha val="43137"/>
                    </a:srgbClr>
                  </a:outerShdw>
                </a:effectLst>
                <a:latin typeface="Cambria" pitchFamily="18" charset="0"/>
              </a:rPr>
              <a:t>Einiges über Deutschland </a:t>
            </a:r>
            <a:endParaRPr lang="ru-RU" b="1" dirty="0">
              <a:solidFill>
                <a:schemeClr val="bg1">
                  <a:lumMod val="95000"/>
                </a:schemeClr>
              </a:solidFill>
              <a:effectLst>
                <a:outerShdw blurRad="38100" dist="38100" dir="2700000" algn="tl">
                  <a:srgbClr val="000000">
                    <a:alpha val="43137"/>
                  </a:srgbClr>
                </a:outerShdw>
              </a:effectLst>
            </a:endParaRPr>
          </a:p>
        </p:txBody>
      </p:sp>
      <p:pic>
        <p:nvPicPr>
          <p:cNvPr id="3075" name="Picture 22"/>
          <p:cNvPicPr>
            <a:picLocks noChangeAspect="1" noChangeArrowheads="1"/>
          </p:cNvPicPr>
          <p:nvPr/>
        </p:nvPicPr>
        <p:blipFill>
          <a:blip r:embed="rId2"/>
          <a:srcRect/>
          <a:stretch>
            <a:fillRect/>
          </a:stretch>
        </p:blipFill>
        <p:spPr bwMode="auto">
          <a:xfrm>
            <a:off x="1214414" y="500042"/>
            <a:ext cx="2071688" cy="2427287"/>
          </a:xfrm>
          <a:prstGeom prst="rect">
            <a:avLst/>
          </a:prstGeom>
          <a:noFill/>
          <a:ln w="9525">
            <a:noFill/>
            <a:miter lim="800000"/>
            <a:headEnd/>
            <a:tailEnd/>
          </a:ln>
        </p:spPr>
      </p:pic>
      <p:pic>
        <p:nvPicPr>
          <p:cNvPr id="3076" name="Picture 6" descr="http://visitgermany.ru/images/map-land.gif"/>
          <p:cNvPicPr>
            <a:picLocks noChangeAspect="1" noChangeArrowheads="1"/>
          </p:cNvPicPr>
          <p:nvPr/>
        </p:nvPicPr>
        <p:blipFill>
          <a:blip r:embed="rId3"/>
          <a:srcRect/>
          <a:stretch>
            <a:fillRect/>
          </a:stretch>
        </p:blipFill>
        <p:spPr bwMode="auto">
          <a:xfrm>
            <a:off x="4929190" y="2143116"/>
            <a:ext cx="2905125" cy="4019550"/>
          </a:xfrm>
          <a:prstGeom prst="rect">
            <a:avLst/>
          </a:prstGeom>
          <a:noFill/>
          <a:ln w="9525">
            <a:noFill/>
            <a:miter lim="800000"/>
            <a:headEnd/>
            <a:tailEnd/>
          </a:ln>
        </p:spPr>
      </p:pic>
      <p:pic>
        <p:nvPicPr>
          <p:cNvPr id="3077" name="Picture 10" descr="http://www.avista.su/picture/flags/germany.gif"/>
          <p:cNvPicPr>
            <a:picLocks noChangeAspect="1" noChangeArrowheads="1"/>
          </p:cNvPicPr>
          <p:nvPr/>
        </p:nvPicPr>
        <p:blipFill>
          <a:blip r:embed="rId4"/>
          <a:srcRect/>
          <a:stretch>
            <a:fillRect/>
          </a:stretch>
        </p:blipFill>
        <p:spPr bwMode="auto">
          <a:xfrm>
            <a:off x="428596" y="3429000"/>
            <a:ext cx="3857625" cy="2571750"/>
          </a:xfrm>
          <a:prstGeom prst="rect">
            <a:avLst/>
          </a:prstGeom>
          <a:noFill/>
          <a:ln w="9525">
            <a:noFill/>
            <a:miter lim="800000"/>
            <a:headEnd/>
            <a:tailEnd/>
          </a:ln>
        </p:spPr>
      </p:pic>
      <p:sp>
        <p:nvSpPr>
          <p:cNvPr id="6" name="Прямоугольник 5"/>
          <p:cNvSpPr/>
          <p:nvPr/>
        </p:nvSpPr>
        <p:spPr>
          <a:xfrm>
            <a:off x="142844" y="6572272"/>
            <a:ext cx="1285884" cy="214314"/>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Untitled-11"/>
          <p:cNvPicPr>
            <a:picLocks noChangeAspect="1" noChangeArrowheads="1"/>
          </p:cNvPicPr>
          <p:nvPr/>
        </p:nvPicPr>
        <p:blipFill>
          <a:blip r:embed="rId2"/>
          <a:srcRect/>
          <a:stretch>
            <a:fillRect/>
          </a:stretch>
        </p:blipFill>
        <p:spPr bwMode="auto">
          <a:xfrm>
            <a:off x="436563" y="1371600"/>
            <a:ext cx="2979737" cy="4267200"/>
          </a:xfrm>
          <a:prstGeom prst="rect">
            <a:avLst/>
          </a:prstGeom>
          <a:noFill/>
        </p:spPr>
      </p:pic>
      <p:sp>
        <p:nvSpPr>
          <p:cNvPr id="4101" name="Text Box 5"/>
          <p:cNvSpPr txBox="1">
            <a:spLocks noChangeArrowheads="1"/>
          </p:cNvSpPr>
          <p:nvPr/>
        </p:nvSpPr>
        <p:spPr bwMode="auto">
          <a:xfrm>
            <a:off x="395288" y="609600"/>
            <a:ext cx="8367712" cy="641350"/>
          </a:xfrm>
          <a:prstGeom prst="rect">
            <a:avLst/>
          </a:prstGeom>
          <a:noFill/>
          <a:ln w="9525">
            <a:noFill/>
            <a:miter lim="800000"/>
            <a:headEnd/>
            <a:tailEnd/>
          </a:ln>
          <a:effectLst/>
        </p:spPr>
        <p:txBody>
          <a:bodyPr>
            <a:spAutoFit/>
          </a:bodyPr>
          <a:lstStyle/>
          <a:p>
            <a:pPr>
              <a:spcBef>
                <a:spcPct val="50000"/>
              </a:spcBef>
            </a:pPr>
            <a:r>
              <a:rPr lang="ru-RU" sz="3600" b="1" dirty="0">
                <a:solidFill>
                  <a:srgbClr val="3333CC"/>
                </a:solidFill>
                <a:effectLst>
                  <a:outerShdw blurRad="38100" dist="38100" dir="2700000" algn="tl">
                    <a:srgbClr val="000000">
                      <a:alpha val="43137"/>
                    </a:srgbClr>
                  </a:outerShdw>
                </a:effectLst>
              </a:rPr>
              <a:t>BUNDESREPUBLIK</a:t>
            </a:r>
            <a:r>
              <a:rPr lang="en-US" sz="3600" b="1" dirty="0">
                <a:solidFill>
                  <a:srgbClr val="3333CC"/>
                </a:solidFill>
                <a:effectLst>
                  <a:outerShdw blurRad="38100" dist="38100" dir="2700000" algn="tl">
                    <a:srgbClr val="000000">
                      <a:alpha val="43137"/>
                    </a:srgbClr>
                  </a:outerShdw>
                </a:effectLst>
              </a:rPr>
              <a:t> </a:t>
            </a:r>
            <a:r>
              <a:rPr lang="ru-RU" sz="3600" b="1" dirty="0">
                <a:solidFill>
                  <a:srgbClr val="3333CC"/>
                </a:solidFill>
                <a:effectLst>
                  <a:outerShdw blurRad="38100" dist="38100" dir="2700000" algn="tl">
                    <a:srgbClr val="000000">
                      <a:alpha val="43137"/>
                    </a:srgbClr>
                  </a:outerShdw>
                </a:effectLst>
              </a:rPr>
              <a:t> </a:t>
            </a:r>
            <a:r>
              <a:rPr lang="en-US" sz="3600" b="1" dirty="0">
                <a:solidFill>
                  <a:srgbClr val="3333CC"/>
                </a:solidFill>
                <a:effectLst>
                  <a:outerShdw blurRad="38100" dist="38100" dir="2700000" algn="tl">
                    <a:srgbClr val="000000">
                      <a:alpha val="43137"/>
                    </a:srgbClr>
                  </a:outerShdw>
                </a:effectLst>
              </a:rPr>
              <a:t>D</a:t>
            </a:r>
            <a:r>
              <a:rPr lang="ru-RU" sz="3600" b="1" dirty="0">
                <a:solidFill>
                  <a:srgbClr val="3333CC"/>
                </a:solidFill>
                <a:effectLst>
                  <a:outerShdw blurRad="38100" dist="38100" dir="2700000" algn="tl">
                    <a:srgbClr val="000000">
                      <a:alpha val="43137"/>
                    </a:srgbClr>
                  </a:outerShdw>
                </a:effectLst>
              </a:rPr>
              <a:t>EUTSCHLAND</a:t>
            </a:r>
          </a:p>
        </p:txBody>
      </p:sp>
      <p:sp>
        <p:nvSpPr>
          <p:cNvPr id="4102" name="Text Box 6"/>
          <p:cNvSpPr txBox="1">
            <a:spLocks noChangeArrowheads="1"/>
          </p:cNvSpPr>
          <p:nvPr/>
        </p:nvSpPr>
        <p:spPr bwMode="auto">
          <a:xfrm>
            <a:off x="4071934" y="1357298"/>
            <a:ext cx="4495800" cy="4367213"/>
          </a:xfrm>
          <a:prstGeom prst="rect">
            <a:avLst/>
          </a:prstGeom>
          <a:noFill/>
          <a:ln w="9525">
            <a:noFill/>
            <a:miter lim="800000"/>
            <a:headEnd/>
            <a:tailEnd/>
          </a:ln>
          <a:effectLst/>
        </p:spPr>
        <p:txBody>
          <a:bodyPr>
            <a:spAutoFit/>
          </a:bodyPr>
          <a:lstStyle/>
          <a:p>
            <a:pPr>
              <a:spcBef>
                <a:spcPct val="50000"/>
              </a:spcBef>
            </a:pPr>
            <a:r>
              <a:rPr lang="ru-RU" b="1" dirty="0" err="1"/>
              <a:t>Parlamentarische</a:t>
            </a:r>
            <a:r>
              <a:rPr lang="ru-RU" b="1" dirty="0"/>
              <a:t> </a:t>
            </a:r>
            <a:r>
              <a:rPr lang="ru-RU" b="1" dirty="0" err="1"/>
              <a:t>Republik</a:t>
            </a:r>
            <a:endParaRPr lang="ru-RU" b="1" dirty="0"/>
          </a:p>
          <a:p>
            <a:pPr>
              <a:spcBef>
                <a:spcPct val="50000"/>
              </a:spcBef>
            </a:pPr>
            <a:r>
              <a:rPr lang="ru-RU" b="1" dirty="0"/>
              <a:t>16 </a:t>
            </a:r>
            <a:r>
              <a:rPr lang="ru-RU" b="1" dirty="0" err="1" smtClean="0"/>
              <a:t>Bundesl</a:t>
            </a:r>
            <a:r>
              <a:rPr lang="de-DE" b="1" dirty="0" smtClean="0"/>
              <a:t>ä</a:t>
            </a:r>
            <a:r>
              <a:rPr lang="ru-RU" b="1" dirty="0" err="1" smtClean="0"/>
              <a:t>nder</a:t>
            </a:r>
            <a:endParaRPr lang="ru-RU" b="1" dirty="0"/>
          </a:p>
          <a:p>
            <a:pPr>
              <a:spcBef>
                <a:spcPct val="50000"/>
              </a:spcBef>
            </a:pPr>
            <a:r>
              <a:rPr lang="ru-RU" b="1" dirty="0"/>
              <a:t>357 050 </a:t>
            </a:r>
            <a:r>
              <a:rPr lang="ru-RU" b="1" dirty="0" err="1"/>
              <a:t>km</a:t>
            </a:r>
            <a:endParaRPr lang="ru-RU" b="1" dirty="0"/>
          </a:p>
          <a:p>
            <a:pPr>
              <a:spcBef>
                <a:spcPct val="50000"/>
              </a:spcBef>
            </a:pPr>
            <a:r>
              <a:rPr lang="ru-RU" b="1" dirty="0"/>
              <a:t>80 </a:t>
            </a:r>
            <a:r>
              <a:rPr lang="ru-RU" b="1" dirty="0" err="1"/>
              <a:t>Millionen</a:t>
            </a:r>
            <a:r>
              <a:rPr lang="ru-RU" b="1" dirty="0"/>
              <a:t>  </a:t>
            </a:r>
            <a:r>
              <a:rPr lang="ru-RU" b="1" dirty="0" err="1"/>
              <a:t>Einwohner</a:t>
            </a:r>
            <a:endParaRPr lang="ru-RU" b="1" dirty="0"/>
          </a:p>
          <a:p>
            <a:pPr>
              <a:spcBef>
                <a:spcPct val="50000"/>
              </a:spcBef>
            </a:pPr>
            <a:r>
              <a:rPr lang="ru-RU" b="1" dirty="0" err="1"/>
              <a:t>Hauptstadt:Berlin</a:t>
            </a:r>
            <a:endParaRPr lang="ru-RU" b="1" dirty="0"/>
          </a:p>
          <a:p>
            <a:pPr>
              <a:spcBef>
                <a:spcPct val="50000"/>
              </a:spcBef>
            </a:pPr>
            <a:r>
              <a:rPr lang="ru-RU" b="1" dirty="0" err="1"/>
              <a:t>ein</a:t>
            </a:r>
            <a:r>
              <a:rPr lang="ru-RU" b="1" dirty="0"/>
              <a:t> </a:t>
            </a:r>
            <a:r>
              <a:rPr lang="ru-RU" b="1" dirty="0" err="1" smtClean="0"/>
              <a:t>mitteleurop</a:t>
            </a:r>
            <a:r>
              <a:rPr lang="de-DE" b="1" dirty="0"/>
              <a:t>ä</a:t>
            </a:r>
            <a:r>
              <a:rPr lang="ru-RU" b="1" dirty="0" err="1" smtClean="0"/>
              <a:t>ischer</a:t>
            </a:r>
            <a:r>
              <a:rPr lang="ru-RU" b="1" dirty="0" smtClean="0"/>
              <a:t> </a:t>
            </a:r>
            <a:r>
              <a:rPr lang="ru-RU" b="1" dirty="0" err="1"/>
              <a:t>Staat</a:t>
            </a:r>
            <a:endParaRPr lang="ru-RU" b="1" dirty="0"/>
          </a:p>
          <a:p>
            <a:pPr>
              <a:spcBef>
                <a:spcPct val="50000"/>
              </a:spcBef>
            </a:pPr>
            <a:r>
              <a:rPr lang="ru-RU" b="1" dirty="0" err="1"/>
              <a:t>Amtsprache</a:t>
            </a:r>
            <a:r>
              <a:rPr lang="ru-RU" b="1" dirty="0"/>
              <a:t> :</a:t>
            </a:r>
            <a:r>
              <a:rPr lang="ru-RU" b="1" dirty="0" err="1"/>
              <a:t>Deutsch</a:t>
            </a:r>
            <a:endParaRPr lang="ru-RU" b="1" dirty="0"/>
          </a:p>
        </p:txBody>
      </p:sp>
      <p:sp>
        <p:nvSpPr>
          <p:cNvPr id="7" name="Прямоугольник 6"/>
          <p:cNvSpPr/>
          <p:nvPr/>
        </p:nvSpPr>
        <p:spPr>
          <a:xfrm>
            <a:off x="142844" y="6572272"/>
            <a:ext cx="1285884" cy="214314"/>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fade">
                                      <p:cBhvr>
                                        <p:cTn id="7" dur="800" decel="100000"/>
                                        <p:tgtEl>
                                          <p:spTgt spid="4101"/>
                                        </p:tgtEl>
                                      </p:cBhvr>
                                    </p:animEffect>
                                    <p:anim calcmode="lin" valueType="num">
                                      <p:cBhvr>
                                        <p:cTn id="8" dur="800" decel="100000" fill="hold"/>
                                        <p:tgtEl>
                                          <p:spTgt spid="4101"/>
                                        </p:tgtEl>
                                        <p:attrNameLst>
                                          <p:attrName>style.rotation</p:attrName>
                                        </p:attrNameLst>
                                      </p:cBhvr>
                                      <p:tavLst>
                                        <p:tav tm="0">
                                          <p:val>
                                            <p:fltVal val="-90"/>
                                          </p:val>
                                        </p:tav>
                                        <p:tav tm="100000">
                                          <p:val>
                                            <p:fltVal val="0"/>
                                          </p:val>
                                        </p:tav>
                                      </p:tavLst>
                                    </p:anim>
                                    <p:anim calcmode="lin" valueType="num">
                                      <p:cBhvr>
                                        <p:cTn id="9" dur="800" decel="100000" fill="hold"/>
                                        <p:tgtEl>
                                          <p:spTgt spid="4101"/>
                                        </p:tgtEl>
                                        <p:attrNameLst>
                                          <p:attrName>ppt_x</p:attrName>
                                        </p:attrNameLst>
                                      </p:cBhvr>
                                      <p:tavLst>
                                        <p:tav tm="0">
                                          <p:val>
                                            <p:strVal val="#ppt_x+0.4"/>
                                          </p:val>
                                        </p:tav>
                                        <p:tav tm="100000">
                                          <p:val>
                                            <p:strVal val="#ppt_x-0.05"/>
                                          </p:val>
                                        </p:tav>
                                      </p:tavLst>
                                    </p:anim>
                                    <p:anim calcmode="lin" valueType="num">
                                      <p:cBhvr>
                                        <p:cTn id="10" dur="800" decel="100000" fill="hold"/>
                                        <p:tgtEl>
                                          <p:spTgt spid="410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10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10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3929058" y="214290"/>
            <a:ext cx="3000396" cy="1000132"/>
          </a:xfrm>
        </p:spPr>
        <p:txBody>
          <a:bodyPr/>
          <a:lstStyle/>
          <a:p>
            <a:pPr algn="ctr" eaLnBrk="1" hangingPunct="1"/>
            <a:r>
              <a:rPr lang="de-DE" b="1" dirty="0" smtClean="0">
                <a:solidFill>
                  <a:srgbClr val="3333CC"/>
                </a:solidFill>
                <a:effectLst>
                  <a:outerShdw blurRad="38100" dist="38100" dir="2700000" algn="tl">
                    <a:srgbClr val="000000">
                      <a:alpha val="43137"/>
                    </a:srgbClr>
                  </a:outerShdw>
                </a:effectLst>
                <a:latin typeface="Cambria" pitchFamily="18" charset="0"/>
              </a:rPr>
              <a:t>Berlin </a:t>
            </a:r>
            <a:endParaRPr lang="ru-RU" b="1" dirty="0" smtClean="0">
              <a:solidFill>
                <a:srgbClr val="3333CC"/>
              </a:solidFill>
              <a:effectLst>
                <a:outerShdw blurRad="38100" dist="38100" dir="2700000" algn="tl">
                  <a:srgbClr val="000000">
                    <a:alpha val="43137"/>
                  </a:srgbClr>
                </a:outerShdw>
              </a:effectLst>
              <a:latin typeface="Cambria" pitchFamily="18" charset="0"/>
            </a:endParaRPr>
          </a:p>
        </p:txBody>
      </p:sp>
      <p:sp>
        <p:nvSpPr>
          <p:cNvPr id="11267" name="Содержимое 2"/>
          <p:cNvSpPr>
            <a:spLocks noGrp="1"/>
          </p:cNvSpPr>
          <p:nvPr>
            <p:ph idx="1"/>
          </p:nvPr>
        </p:nvSpPr>
        <p:spPr>
          <a:xfrm>
            <a:off x="357158" y="714356"/>
            <a:ext cx="3032117" cy="2571768"/>
          </a:xfrm>
        </p:spPr>
        <p:txBody>
          <a:bodyPr>
            <a:normAutofit/>
          </a:bodyPr>
          <a:lstStyle/>
          <a:p>
            <a:pPr eaLnBrk="1" hangingPunct="1"/>
            <a:r>
              <a:rPr lang="de-DE" sz="2800" b="1" dirty="0" smtClean="0">
                <a:solidFill>
                  <a:srgbClr val="3333CC"/>
                </a:solidFill>
                <a:latin typeface="Times New Roman" pitchFamily="18" charset="0"/>
                <a:cs typeface="Times New Roman" pitchFamily="18" charset="0"/>
              </a:rPr>
              <a:t>Größe: 883 qkm </a:t>
            </a:r>
            <a:endParaRPr lang="ru-RU" sz="2800" b="1" dirty="0" smtClean="0">
              <a:solidFill>
                <a:srgbClr val="3333CC"/>
              </a:solidFill>
              <a:latin typeface="Times New Roman" pitchFamily="18" charset="0"/>
              <a:cs typeface="Times New Roman" pitchFamily="18" charset="0"/>
            </a:endParaRPr>
          </a:p>
          <a:p>
            <a:pPr eaLnBrk="1" hangingPunct="1"/>
            <a:r>
              <a:rPr lang="de-DE" sz="2800" b="1" dirty="0" smtClean="0">
                <a:solidFill>
                  <a:schemeClr val="accent3">
                    <a:lumMod val="75000"/>
                  </a:schemeClr>
                </a:solidFill>
                <a:latin typeface="Times New Roman" pitchFamily="18" charset="0"/>
                <a:cs typeface="Times New Roman" pitchFamily="18" charset="0"/>
              </a:rPr>
              <a:t>Einwohnerzahl: ca. 3 400 </a:t>
            </a:r>
            <a:r>
              <a:rPr lang="de-DE" sz="2800" b="1" dirty="0" smtClean="0">
                <a:solidFill>
                  <a:schemeClr val="accent3">
                    <a:lumMod val="75000"/>
                  </a:schemeClr>
                </a:solidFill>
                <a:latin typeface="Times New Roman" pitchFamily="18" charset="0"/>
                <a:cs typeface="Times New Roman" pitchFamily="18" charset="0"/>
              </a:rPr>
              <a:t>000</a:t>
            </a:r>
            <a:endParaRPr lang="ru-RU" sz="2800" b="1" dirty="0" smtClean="0">
              <a:solidFill>
                <a:schemeClr val="accent3">
                  <a:lumMod val="75000"/>
                </a:schemeClr>
              </a:solidFill>
              <a:latin typeface="Times New Roman" pitchFamily="18" charset="0"/>
              <a:cs typeface="Times New Roman" pitchFamily="18" charset="0"/>
            </a:endParaRPr>
          </a:p>
          <a:p>
            <a:pPr eaLnBrk="1" hangingPunct="1"/>
            <a:r>
              <a:rPr lang="de-DE" sz="2800" b="1" dirty="0" smtClean="0">
                <a:solidFill>
                  <a:srgbClr val="3333CC"/>
                </a:solidFill>
                <a:latin typeface="Times New Roman" pitchFamily="18" charset="0"/>
                <a:cs typeface="Times New Roman" pitchFamily="18" charset="0"/>
              </a:rPr>
              <a:t> die Hauptstadt Deutschlands </a:t>
            </a:r>
            <a:endParaRPr lang="ru-RU" sz="2800" b="1" dirty="0" smtClean="0">
              <a:solidFill>
                <a:srgbClr val="3333CC"/>
              </a:solidFill>
              <a:latin typeface="Times New Roman" pitchFamily="18" charset="0"/>
              <a:cs typeface="Times New Roman" pitchFamily="18" charset="0"/>
            </a:endParaRPr>
          </a:p>
        </p:txBody>
      </p:sp>
      <p:pic>
        <p:nvPicPr>
          <p:cNvPr id="11268" name="Picture 10"/>
          <p:cNvPicPr>
            <a:picLocks noChangeAspect="1" noChangeArrowheads="1"/>
          </p:cNvPicPr>
          <p:nvPr/>
        </p:nvPicPr>
        <p:blipFill>
          <a:blip r:embed="rId2"/>
          <a:srcRect/>
          <a:stretch>
            <a:fillRect/>
          </a:stretch>
        </p:blipFill>
        <p:spPr bwMode="auto">
          <a:xfrm>
            <a:off x="500034" y="3500438"/>
            <a:ext cx="3786188" cy="2433638"/>
          </a:xfrm>
          <a:prstGeom prst="rect">
            <a:avLst/>
          </a:prstGeom>
          <a:noFill/>
          <a:ln w="9525">
            <a:noFill/>
            <a:miter lim="800000"/>
            <a:headEnd/>
            <a:tailEnd/>
          </a:ln>
        </p:spPr>
      </p:pic>
      <p:pic>
        <p:nvPicPr>
          <p:cNvPr id="11269" name="Picture 8"/>
          <p:cNvPicPr>
            <a:picLocks noChangeAspect="1" noChangeArrowheads="1"/>
          </p:cNvPicPr>
          <p:nvPr/>
        </p:nvPicPr>
        <p:blipFill>
          <a:blip r:embed="rId3"/>
          <a:srcRect/>
          <a:stretch>
            <a:fillRect/>
          </a:stretch>
        </p:blipFill>
        <p:spPr bwMode="gray">
          <a:xfrm>
            <a:off x="4786314" y="3571876"/>
            <a:ext cx="3914775" cy="2384425"/>
          </a:xfrm>
          <a:prstGeom prst="rect">
            <a:avLst/>
          </a:prstGeom>
          <a:noFill/>
          <a:ln w="9525">
            <a:noFill/>
            <a:miter lim="800000"/>
            <a:headEnd/>
            <a:tailEnd/>
          </a:ln>
        </p:spPr>
      </p:pic>
      <p:pic>
        <p:nvPicPr>
          <p:cNvPr id="11270" name="Picture 4"/>
          <p:cNvPicPr>
            <a:picLocks noChangeAspect="1" noChangeArrowheads="1"/>
          </p:cNvPicPr>
          <p:nvPr/>
        </p:nvPicPr>
        <p:blipFill>
          <a:blip r:embed="rId4"/>
          <a:srcRect/>
          <a:stretch>
            <a:fillRect/>
          </a:stretch>
        </p:blipFill>
        <p:spPr bwMode="auto">
          <a:xfrm>
            <a:off x="7358082" y="142852"/>
            <a:ext cx="1360487" cy="1428750"/>
          </a:xfrm>
          <a:prstGeom prst="rect">
            <a:avLst/>
          </a:prstGeom>
          <a:noFill/>
          <a:ln w="9525">
            <a:noFill/>
            <a:miter lim="800000"/>
            <a:headEnd/>
            <a:tailEnd/>
          </a:ln>
        </p:spPr>
      </p:pic>
      <p:pic>
        <p:nvPicPr>
          <p:cNvPr id="7" name="Picture 4"/>
          <p:cNvPicPr>
            <a:picLocks noChangeAspect="1" noChangeArrowheads="1"/>
          </p:cNvPicPr>
          <p:nvPr/>
        </p:nvPicPr>
        <p:blipFill>
          <a:blip r:embed="rId5"/>
          <a:srcRect/>
          <a:stretch>
            <a:fillRect/>
          </a:stretch>
        </p:blipFill>
        <p:spPr bwMode="auto">
          <a:xfrm>
            <a:off x="6215063" y="1643063"/>
            <a:ext cx="2497137" cy="1550987"/>
          </a:xfrm>
          <a:prstGeom prst="rect">
            <a:avLst/>
          </a:prstGeom>
          <a:noFill/>
          <a:ln w="9525">
            <a:noFill/>
            <a:miter lim="800000"/>
            <a:headEnd/>
            <a:tailEnd/>
          </a:ln>
        </p:spPr>
      </p:pic>
      <p:pic>
        <p:nvPicPr>
          <p:cNvPr id="8" name="Picture 5"/>
          <p:cNvPicPr>
            <a:picLocks noChangeAspect="1" noChangeArrowheads="1"/>
          </p:cNvPicPr>
          <p:nvPr/>
        </p:nvPicPr>
        <p:blipFill>
          <a:blip r:embed="rId6"/>
          <a:srcRect/>
          <a:stretch>
            <a:fillRect/>
          </a:stretch>
        </p:blipFill>
        <p:spPr bwMode="auto">
          <a:xfrm>
            <a:off x="3516313" y="1714500"/>
            <a:ext cx="2376487" cy="1500188"/>
          </a:xfrm>
          <a:prstGeom prst="rect">
            <a:avLst/>
          </a:prstGeom>
          <a:noFill/>
          <a:ln w="9525">
            <a:noFill/>
            <a:miter lim="800000"/>
            <a:headEnd/>
            <a:tailEnd/>
          </a:ln>
        </p:spPr>
      </p:pic>
      <p:sp>
        <p:nvSpPr>
          <p:cNvPr id="9" name="Прямоугольник 8"/>
          <p:cNvSpPr/>
          <p:nvPr/>
        </p:nvSpPr>
        <p:spPr>
          <a:xfrm>
            <a:off x="142844" y="6572272"/>
            <a:ext cx="1285884" cy="214314"/>
          </a:xfrm>
          <a:prstGeom prst="rect">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Untitled-17"/>
          <p:cNvPicPr>
            <a:picLocks noChangeAspect="1" noChangeArrowheads="1"/>
          </p:cNvPicPr>
          <p:nvPr/>
        </p:nvPicPr>
        <p:blipFill>
          <a:blip r:embed="rId2"/>
          <a:srcRect/>
          <a:stretch>
            <a:fillRect/>
          </a:stretch>
        </p:blipFill>
        <p:spPr bwMode="auto">
          <a:xfrm>
            <a:off x="468313" y="981075"/>
            <a:ext cx="2751137" cy="4803775"/>
          </a:xfrm>
          <a:prstGeom prst="rect">
            <a:avLst/>
          </a:prstGeom>
          <a:noFill/>
        </p:spPr>
      </p:pic>
      <p:sp>
        <p:nvSpPr>
          <p:cNvPr id="12293" name="Text Box 5"/>
          <p:cNvSpPr txBox="1">
            <a:spLocks noChangeArrowheads="1"/>
          </p:cNvSpPr>
          <p:nvPr/>
        </p:nvSpPr>
        <p:spPr bwMode="auto">
          <a:xfrm>
            <a:off x="3428992" y="357166"/>
            <a:ext cx="4967288" cy="5008563"/>
          </a:xfrm>
          <a:prstGeom prst="rect">
            <a:avLst/>
          </a:prstGeom>
          <a:noFill/>
          <a:ln w="9525">
            <a:noFill/>
            <a:miter lim="800000"/>
            <a:headEnd/>
            <a:tailEnd/>
          </a:ln>
          <a:effectLst/>
        </p:spPr>
        <p:txBody>
          <a:bodyPr>
            <a:spAutoFit/>
          </a:bodyPr>
          <a:lstStyle/>
          <a:p>
            <a:pPr algn="ctr">
              <a:spcBef>
                <a:spcPct val="50000"/>
              </a:spcBef>
            </a:pPr>
            <a:r>
              <a:rPr lang="en-US" b="1" dirty="0">
                <a:solidFill>
                  <a:srgbClr val="3333CC"/>
                </a:solidFill>
                <a:effectLst>
                  <a:outerShdw blurRad="38100" dist="38100" dir="2700000" algn="tl">
                    <a:srgbClr val="000000">
                      <a:alpha val="43137"/>
                    </a:srgbClr>
                  </a:outerShdw>
                </a:effectLst>
              </a:rPr>
              <a:t>Ö</a:t>
            </a:r>
            <a:r>
              <a:rPr lang="en-US" b="1" dirty="0" smtClean="0">
                <a:solidFill>
                  <a:srgbClr val="3333CC"/>
                </a:solidFill>
                <a:effectLst>
                  <a:outerShdw blurRad="38100" dist="38100" dir="2700000" algn="tl">
                    <a:srgbClr val="000000">
                      <a:alpha val="43137"/>
                    </a:srgbClr>
                  </a:outerShdw>
                </a:effectLst>
              </a:rPr>
              <a:t>STERREICH </a:t>
            </a:r>
            <a:endParaRPr lang="en-US" b="1" dirty="0">
              <a:solidFill>
                <a:srgbClr val="3333CC"/>
              </a:solidFill>
              <a:effectLst>
                <a:outerShdw blurRad="38100" dist="38100" dir="2700000" algn="tl">
                  <a:srgbClr val="000000">
                    <a:alpha val="43137"/>
                  </a:srgbClr>
                </a:outerShdw>
              </a:effectLst>
            </a:endParaRPr>
          </a:p>
          <a:p>
            <a:pPr>
              <a:spcBef>
                <a:spcPct val="50000"/>
              </a:spcBef>
            </a:pPr>
            <a:r>
              <a:rPr lang="en-US" b="1" dirty="0" err="1"/>
              <a:t>Republik</a:t>
            </a:r>
            <a:r>
              <a:rPr lang="en-US" b="1" dirty="0"/>
              <a:t>  </a:t>
            </a:r>
            <a:r>
              <a:rPr lang="en-US" b="1" dirty="0" err="1" smtClean="0"/>
              <a:t>Österreich</a:t>
            </a:r>
            <a:endParaRPr lang="en-US" b="1" dirty="0"/>
          </a:p>
          <a:p>
            <a:pPr>
              <a:spcBef>
                <a:spcPct val="50000"/>
              </a:spcBef>
            </a:pPr>
            <a:r>
              <a:rPr lang="en-US" b="1" dirty="0" err="1"/>
              <a:t>Parlamentarischer</a:t>
            </a:r>
            <a:r>
              <a:rPr lang="en-US" b="1" dirty="0"/>
              <a:t>  </a:t>
            </a:r>
            <a:r>
              <a:rPr lang="en-US" b="1" dirty="0" err="1"/>
              <a:t>Republik</a:t>
            </a:r>
            <a:endParaRPr lang="en-US" b="1" dirty="0"/>
          </a:p>
          <a:p>
            <a:pPr>
              <a:spcBef>
                <a:spcPct val="50000"/>
              </a:spcBef>
            </a:pPr>
            <a:r>
              <a:rPr lang="en-US" b="1" dirty="0" err="1" smtClean="0"/>
              <a:t>Fläche</a:t>
            </a:r>
            <a:r>
              <a:rPr lang="en-US" b="1" dirty="0" smtClean="0"/>
              <a:t>  </a:t>
            </a:r>
            <a:r>
              <a:rPr lang="en-US" b="1" dirty="0"/>
              <a:t>83 855 km</a:t>
            </a:r>
          </a:p>
          <a:p>
            <a:pPr>
              <a:spcBef>
                <a:spcPct val="50000"/>
              </a:spcBef>
            </a:pPr>
            <a:r>
              <a:rPr lang="en-US" b="1" dirty="0"/>
              <a:t>7,6 </a:t>
            </a:r>
            <a:r>
              <a:rPr lang="en-US" b="1" dirty="0" err="1"/>
              <a:t>Millionen</a:t>
            </a:r>
            <a:r>
              <a:rPr lang="en-US" b="1" dirty="0"/>
              <a:t> </a:t>
            </a:r>
            <a:r>
              <a:rPr lang="en-US" b="1" dirty="0" err="1"/>
              <a:t>Einwohner</a:t>
            </a:r>
            <a:endParaRPr lang="en-US" b="1" dirty="0"/>
          </a:p>
          <a:p>
            <a:pPr>
              <a:spcBef>
                <a:spcPct val="50000"/>
              </a:spcBef>
            </a:pPr>
            <a:r>
              <a:rPr lang="en-US" b="1" dirty="0" err="1"/>
              <a:t>Hauptstadt</a:t>
            </a:r>
            <a:r>
              <a:rPr lang="en-US" b="1" dirty="0"/>
              <a:t>; Wien</a:t>
            </a:r>
          </a:p>
          <a:p>
            <a:pPr>
              <a:spcBef>
                <a:spcPct val="50000"/>
              </a:spcBef>
            </a:pPr>
            <a:r>
              <a:rPr lang="en-US" b="1" dirty="0" err="1"/>
              <a:t>ein</a:t>
            </a:r>
            <a:r>
              <a:rPr lang="en-US" b="1" dirty="0"/>
              <a:t> </a:t>
            </a:r>
            <a:r>
              <a:rPr lang="en-US" b="1" dirty="0" err="1"/>
              <a:t>Binnenstaat</a:t>
            </a:r>
            <a:r>
              <a:rPr lang="en-US" b="1" dirty="0"/>
              <a:t> </a:t>
            </a:r>
            <a:r>
              <a:rPr lang="en-US" b="1" dirty="0" err="1"/>
              <a:t>im</a:t>
            </a:r>
            <a:r>
              <a:rPr lang="en-US" b="1" dirty="0"/>
              <a:t> </a:t>
            </a:r>
            <a:r>
              <a:rPr lang="en-US" b="1" dirty="0" err="1" smtClean="0"/>
              <a:t>Südeuropa</a:t>
            </a:r>
            <a:endParaRPr lang="en-US" b="1" dirty="0"/>
          </a:p>
          <a:p>
            <a:pPr>
              <a:spcBef>
                <a:spcPct val="50000"/>
              </a:spcBef>
            </a:pPr>
            <a:r>
              <a:rPr lang="en-US" b="1" dirty="0" err="1"/>
              <a:t>Muttersprache</a:t>
            </a:r>
            <a:r>
              <a:rPr lang="en-US" b="1" dirty="0"/>
              <a:t>; Deutsch</a:t>
            </a:r>
            <a:endParaRPr lang="ru-RU" b="1" dirty="0"/>
          </a:p>
        </p:txBody>
      </p:sp>
      <p:sp>
        <p:nvSpPr>
          <p:cNvPr id="6" name="Прямоугольник 5"/>
          <p:cNvSpPr/>
          <p:nvPr/>
        </p:nvSpPr>
        <p:spPr>
          <a:xfrm>
            <a:off x="142844" y="6572272"/>
            <a:ext cx="1285884" cy="214314"/>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strips(downLeft)">
                                      <p:cBhvr>
                                        <p:cTn id="7"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Untitled-14"/>
          <p:cNvPicPr>
            <a:picLocks noChangeAspect="1" noChangeArrowheads="1"/>
          </p:cNvPicPr>
          <p:nvPr/>
        </p:nvPicPr>
        <p:blipFill>
          <a:blip r:embed="rId2"/>
          <a:srcRect/>
          <a:stretch>
            <a:fillRect/>
          </a:stretch>
        </p:blipFill>
        <p:spPr bwMode="auto">
          <a:xfrm>
            <a:off x="250825" y="1052513"/>
            <a:ext cx="2520950" cy="5040312"/>
          </a:xfrm>
          <a:prstGeom prst="rect">
            <a:avLst/>
          </a:prstGeom>
          <a:noFill/>
        </p:spPr>
      </p:pic>
      <p:sp>
        <p:nvSpPr>
          <p:cNvPr id="6149" name="Text Box 5"/>
          <p:cNvSpPr txBox="1">
            <a:spLocks noChangeArrowheads="1"/>
          </p:cNvSpPr>
          <p:nvPr/>
        </p:nvSpPr>
        <p:spPr bwMode="auto">
          <a:xfrm>
            <a:off x="3214678" y="428604"/>
            <a:ext cx="5184775" cy="641350"/>
          </a:xfrm>
          <a:prstGeom prst="rect">
            <a:avLst/>
          </a:prstGeom>
          <a:noFill/>
          <a:ln w="9525">
            <a:noFill/>
            <a:miter lim="800000"/>
            <a:headEnd/>
            <a:tailEnd/>
          </a:ln>
          <a:effectLst/>
        </p:spPr>
        <p:txBody>
          <a:bodyPr>
            <a:spAutoFit/>
          </a:bodyPr>
          <a:lstStyle/>
          <a:p>
            <a:pPr>
              <a:spcBef>
                <a:spcPct val="50000"/>
              </a:spcBef>
            </a:pPr>
            <a:r>
              <a:rPr lang="en-US" b="1" dirty="0">
                <a:solidFill>
                  <a:schemeClr val="accent6">
                    <a:lumMod val="75000"/>
                  </a:schemeClr>
                </a:solidFill>
                <a:effectLst>
                  <a:outerShdw blurRad="38100" dist="38100" dir="2700000" algn="tl">
                    <a:srgbClr val="000000">
                      <a:alpha val="43137"/>
                    </a:srgbClr>
                  </a:outerShdw>
                </a:effectLst>
                <a:latin typeface="Cambria" pitchFamily="18" charset="0"/>
              </a:rPr>
              <a:t>         </a:t>
            </a:r>
            <a:r>
              <a:rPr lang="en-US" sz="3600" b="1" dirty="0">
                <a:solidFill>
                  <a:schemeClr val="accent6">
                    <a:lumMod val="75000"/>
                  </a:schemeClr>
                </a:solidFill>
                <a:effectLst>
                  <a:outerShdw blurRad="38100" dist="38100" dir="2700000" algn="tl">
                    <a:srgbClr val="000000">
                      <a:alpha val="43137"/>
                    </a:srgbClr>
                  </a:outerShdw>
                </a:effectLst>
                <a:latin typeface="Cambria" pitchFamily="18" charset="0"/>
              </a:rPr>
              <a:t>LUXEMBURG</a:t>
            </a:r>
            <a:endParaRPr lang="ru-RU" sz="3600" b="1" dirty="0">
              <a:solidFill>
                <a:schemeClr val="accent6">
                  <a:lumMod val="75000"/>
                </a:schemeClr>
              </a:solidFill>
              <a:effectLst>
                <a:outerShdw blurRad="38100" dist="38100" dir="2700000" algn="tl">
                  <a:srgbClr val="000000">
                    <a:alpha val="43137"/>
                  </a:srgbClr>
                </a:outerShdw>
              </a:effectLst>
              <a:latin typeface="Cambria" pitchFamily="18" charset="0"/>
            </a:endParaRPr>
          </a:p>
        </p:txBody>
      </p:sp>
      <p:sp>
        <p:nvSpPr>
          <p:cNvPr id="6150" name="Text Box 6"/>
          <p:cNvSpPr txBox="1">
            <a:spLocks noChangeArrowheads="1"/>
          </p:cNvSpPr>
          <p:nvPr/>
        </p:nvSpPr>
        <p:spPr bwMode="auto">
          <a:xfrm>
            <a:off x="3214678" y="1285860"/>
            <a:ext cx="5400675" cy="519113"/>
          </a:xfrm>
          <a:prstGeom prst="rect">
            <a:avLst/>
          </a:prstGeom>
          <a:noFill/>
          <a:ln w="9525">
            <a:noFill/>
            <a:miter lim="800000"/>
            <a:headEnd/>
            <a:tailEnd/>
          </a:ln>
          <a:effectLst/>
        </p:spPr>
        <p:txBody>
          <a:bodyPr>
            <a:spAutoFit/>
          </a:bodyPr>
          <a:lstStyle/>
          <a:p>
            <a:pPr>
              <a:spcBef>
                <a:spcPct val="50000"/>
              </a:spcBef>
            </a:pPr>
            <a:r>
              <a:rPr lang="en-US" dirty="0" err="1"/>
              <a:t>Grossherzogtum</a:t>
            </a:r>
            <a:r>
              <a:rPr lang="en-US" dirty="0"/>
              <a:t>  Luxemburg</a:t>
            </a:r>
            <a:endParaRPr lang="ru-RU" dirty="0"/>
          </a:p>
        </p:txBody>
      </p:sp>
      <p:sp>
        <p:nvSpPr>
          <p:cNvPr id="6152" name="Text Box 8"/>
          <p:cNvSpPr txBox="1">
            <a:spLocks noChangeArrowheads="1"/>
          </p:cNvSpPr>
          <p:nvPr/>
        </p:nvSpPr>
        <p:spPr bwMode="auto">
          <a:xfrm>
            <a:off x="3143240" y="1928802"/>
            <a:ext cx="5616575" cy="4367212"/>
          </a:xfrm>
          <a:prstGeom prst="rect">
            <a:avLst/>
          </a:prstGeom>
          <a:noFill/>
          <a:ln w="9525">
            <a:noFill/>
            <a:miter lim="800000"/>
            <a:headEnd/>
            <a:tailEnd/>
          </a:ln>
          <a:effectLst/>
        </p:spPr>
        <p:txBody>
          <a:bodyPr>
            <a:spAutoFit/>
          </a:bodyPr>
          <a:lstStyle/>
          <a:p>
            <a:pPr>
              <a:spcBef>
                <a:spcPct val="50000"/>
              </a:spcBef>
            </a:pPr>
            <a:r>
              <a:rPr lang="en-US" dirty="0" err="1"/>
              <a:t>Konstitutionelle</a:t>
            </a:r>
            <a:r>
              <a:rPr lang="en-US" dirty="0"/>
              <a:t> </a:t>
            </a:r>
            <a:r>
              <a:rPr lang="en-US" dirty="0" err="1"/>
              <a:t>Erbmonarchie</a:t>
            </a:r>
            <a:endParaRPr lang="en-US" dirty="0"/>
          </a:p>
          <a:p>
            <a:pPr>
              <a:spcBef>
                <a:spcPct val="50000"/>
              </a:spcBef>
            </a:pPr>
            <a:r>
              <a:rPr lang="en-US" dirty="0" err="1" smtClean="0"/>
              <a:t>Fläche</a:t>
            </a:r>
            <a:r>
              <a:rPr lang="en-US" dirty="0" smtClean="0"/>
              <a:t> </a:t>
            </a:r>
            <a:r>
              <a:rPr lang="en-US" dirty="0"/>
              <a:t>2 586 km</a:t>
            </a:r>
          </a:p>
          <a:p>
            <a:pPr>
              <a:spcBef>
                <a:spcPct val="50000"/>
              </a:spcBef>
            </a:pPr>
            <a:r>
              <a:rPr lang="en-US" dirty="0"/>
              <a:t>367 000 </a:t>
            </a:r>
            <a:r>
              <a:rPr lang="en-US" dirty="0" err="1"/>
              <a:t>Einwohner</a:t>
            </a:r>
            <a:endParaRPr lang="en-US" dirty="0"/>
          </a:p>
          <a:p>
            <a:pPr>
              <a:spcBef>
                <a:spcPct val="50000"/>
              </a:spcBef>
            </a:pPr>
            <a:r>
              <a:rPr lang="en-US" dirty="0" err="1"/>
              <a:t>Hauptstadt</a:t>
            </a:r>
            <a:r>
              <a:rPr lang="en-US" dirty="0"/>
              <a:t> : Luxemburg</a:t>
            </a:r>
          </a:p>
          <a:p>
            <a:pPr>
              <a:spcBef>
                <a:spcPct val="50000"/>
              </a:spcBef>
            </a:pPr>
            <a:r>
              <a:rPr lang="en-US" dirty="0" err="1"/>
              <a:t>ein</a:t>
            </a:r>
            <a:r>
              <a:rPr lang="en-US" dirty="0"/>
              <a:t> </a:t>
            </a:r>
            <a:r>
              <a:rPr lang="en-US" dirty="0" err="1"/>
              <a:t>Binnenstaat</a:t>
            </a:r>
            <a:r>
              <a:rPr lang="en-US" dirty="0"/>
              <a:t> in </a:t>
            </a:r>
            <a:r>
              <a:rPr lang="en-US" dirty="0" err="1"/>
              <a:t>Westeuropa</a:t>
            </a:r>
            <a:endParaRPr lang="en-US" dirty="0"/>
          </a:p>
          <a:p>
            <a:pPr>
              <a:spcBef>
                <a:spcPct val="50000"/>
              </a:spcBef>
            </a:pPr>
            <a:r>
              <a:rPr lang="en-US" dirty="0" err="1"/>
              <a:t>Amtsprachen</a:t>
            </a:r>
            <a:r>
              <a:rPr lang="en-US" dirty="0"/>
              <a:t> : Deutsch, </a:t>
            </a:r>
            <a:r>
              <a:rPr lang="en-US" dirty="0" err="1" smtClean="0"/>
              <a:t>Französisch</a:t>
            </a:r>
            <a:endParaRPr lang="en-US" dirty="0"/>
          </a:p>
          <a:p>
            <a:pPr>
              <a:spcBef>
                <a:spcPct val="50000"/>
              </a:spcBef>
            </a:pPr>
            <a:endParaRPr lang="ru-RU" dirty="0"/>
          </a:p>
        </p:txBody>
      </p:sp>
      <p:sp>
        <p:nvSpPr>
          <p:cNvPr id="8" name="Прямоугольник 7"/>
          <p:cNvSpPr/>
          <p:nvPr/>
        </p:nvSpPr>
        <p:spPr>
          <a:xfrm>
            <a:off x="142844" y="6572272"/>
            <a:ext cx="1285884" cy="214314"/>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blinds(horizontal)">
                                      <p:cBhvr>
                                        <p:cTn id="7" dur="2000"/>
                                        <p:tgtEl>
                                          <p:spTgt spid="6149"/>
                                        </p:tgtEl>
                                      </p:cBhvr>
                                    </p:animEffect>
                                  </p:childTnLst>
                                </p:cTn>
                              </p:par>
                            </p:childTnLst>
                          </p:cTn>
                        </p:par>
                        <p:par>
                          <p:cTn id="8" fill="hold">
                            <p:stCondLst>
                              <p:cond delay="2000"/>
                            </p:stCondLst>
                            <p:childTnLst>
                              <p:par>
                                <p:cTn id="9" presetID="35" presetClass="entr" presetSubtype="0" fill="hold" nodeType="afterEffect">
                                  <p:stCondLst>
                                    <p:cond delay="0"/>
                                  </p:stCondLst>
                                  <p:childTnLst>
                                    <p:set>
                                      <p:cBhvr>
                                        <p:cTn id="10" dur="1" fill="hold">
                                          <p:stCondLst>
                                            <p:cond delay="0"/>
                                          </p:stCondLst>
                                        </p:cTn>
                                        <p:tgtEl>
                                          <p:spTgt spid="6148"/>
                                        </p:tgtEl>
                                        <p:attrNameLst>
                                          <p:attrName>style.visibility</p:attrName>
                                        </p:attrNameLst>
                                      </p:cBhvr>
                                      <p:to>
                                        <p:strVal val="visible"/>
                                      </p:to>
                                    </p:set>
                                    <p:animEffect transition="in" filter="fade">
                                      <p:cBhvr>
                                        <p:cTn id="11" dur="2000"/>
                                        <p:tgtEl>
                                          <p:spTgt spid="6148"/>
                                        </p:tgtEl>
                                      </p:cBhvr>
                                    </p:animEffect>
                                    <p:anim calcmode="lin" valueType="num">
                                      <p:cBhvr>
                                        <p:cTn id="12" dur="2000" fill="hold"/>
                                        <p:tgtEl>
                                          <p:spTgt spid="6148"/>
                                        </p:tgtEl>
                                        <p:attrNameLst>
                                          <p:attrName>style.rotation</p:attrName>
                                        </p:attrNameLst>
                                      </p:cBhvr>
                                      <p:tavLst>
                                        <p:tav tm="0">
                                          <p:val>
                                            <p:fltVal val="720"/>
                                          </p:val>
                                        </p:tav>
                                        <p:tav tm="100000">
                                          <p:val>
                                            <p:fltVal val="0"/>
                                          </p:val>
                                        </p:tav>
                                      </p:tavLst>
                                    </p:anim>
                                    <p:anim calcmode="lin" valueType="num">
                                      <p:cBhvr>
                                        <p:cTn id="13" dur="2000" fill="hold"/>
                                        <p:tgtEl>
                                          <p:spTgt spid="6148"/>
                                        </p:tgtEl>
                                        <p:attrNameLst>
                                          <p:attrName>ppt_h</p:attrName>
                                        </p:attrNameLst>
                                      </p:cBhvr>
                                      <p:tavLst>
                                        <p:tav tm="0">
                                          <p:val>
                                            <p:fltVal val="0"/>
                                          </p:val>
                                        </p:tav>
                                        <p:tav tm="100000">
                                          <p:val>
                                            <p:strVal val="#ppt_h"/>
                                          </p:val>
                                        </p:tav>
                                      </p:tavLst>
                                    </p:anim>
                                    <p:anim calcmode="lin" valueType="num">
                                      <p:cBhvr>
                                        <p:cTn id="14" dur="2000" fill="hold"/>
                                        <p:tgtEl>
                                          <p:spTgt spid="614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Untitled-13"/>
          <p:cNvPicPr>
            <a:picLocks noChangeAspect="1" noChangeArrowheads="1"/>
          </p:cNvPicPr>
          <p:nvPr/>
        </p:nvPicPr>
        <p:blipFill>
          <a:blip r:embed="rId2"/>
          <a:srcRect/>
          <a:stretch>
            <a:fillRect/>
          </a:stretch>
        </p:blipFill>
        <p:spPr bwMode="auto">
          <a:xfrm>
            <a:off x="457200" y="1371600"/>
            <a:ext cx="3048000" cy="4495800"/>
          </a:xfrm>
          <a:prstGeom prst="rect">
            <a:avLst/>
          </a:prstGeom>
          <a:noFill/>
        </p:spPr>
      </p:pic>
      <p:sp>
        <p:nvSpPr>
          <p:cNvPr id="5127" name="Text Box 7"/>
          <p:cNvSpPr txBox="1">
            <a:spLocks noChangeArrowheads="1"/>
          </p:cNvSpPr>
          <p:nvPr/>
        </p:nvSpPr>
        <p:spPr bwMode="auto">
          <a:xfrm>
            <a:off x="2286000" y="228601"/>
            <a:ext cx="4267200" cy="707886"/>
          </a:xfrm>
          <a:prstGeom prst="rect">
            <a:avLst/>
          </a:prstGeom>
          <a:noFill/>
          <a:ln w="9525">
            <a:noFill/>
            <a:miter lim="800000"/>
            <a:headEnd/>
            <a:tailEnd/>
          </a:ln>
          <a:effectLst/>
        </p:spPr>
        <p:txBody>
          <a:bodyPr wrap="square">
            <a:spAutoFit/>
          </a:bodyPr>
          <a:lstStyle/>
          <a:p>
            <a:pPr algn="ctr">
              <a:spcBef>
                <a:spcPct val="50000"/>
              </a:spcBef>
            </a:pPr>
            <a:r>
              <a:rPr lang="ru-RU" sz="4000" b="1" dirty="0">
                <a:solidFill>
                  <a:srgbClr val="FF3300"/>
                </a:solidFill>
                <a:effectLst>
                  <a:outerShdw blurRad="38100" dist="38100" dir="2700000" algn="tl">
                    <a:srgbClr val="000000">
                      <a:alpha val="43137"/>
                    </a:srgbClr>
                  </a:outerShdw>
                </a:effectLst>
                <a:latin typeface="Cambria" pitchFamily="18" charset="0"/>
              </a:rPr>
              <a:t>DIE </a:t>
            </a:r>
            <a:r>
              <a:rPr lang="ru-RU" sz="4000" b="1" dirty="0" smtClean="0">
                <a:solidFill>
                  <a:srgbClr val="FF3300"/>
                </a:solidFill>
                <a:effectLst>
                  <a:outerShdw blurRad="38100" dist="38100" dir="2700000" algn="tl">
                    <a:srgbClr val="000000">
                      <a:alpha val="43137"/>
                    </a:srgbClr>
                  </a:outerShdw>
                </a:effectLst>
                <a:latin typeface="Cambria" pitchFamily="18" charset="0"/>
              </a:rPr>
              <a:t>SCHWEIZ</a:t>
            </a:r>
            <a:endParaRPr lang="ru-RU" b="1" dirty="0">
              <a:effectLst>
                <a:outerShdw blurRad="38100" dist="38100" dir="2700000" algn="tl">
                  <a:srgbClr val="000000">
                    <a:alpha val="43137"/>
                  </a:srgbClr>
                </a:outerShdw>
              </a:effectLst>
              <a:latin typeface="Cambria" pitchFamily="18" charset="0"/>
            </a:endParaRPr>
          </a:p>
        </p:txBody>
      </p:sp>
      <p:sp>
        <p:nvSpPr>
          <p:cNvPr id="5129" name="Text Box 9"/>
          <p:cNvSpPr txBox="1">
            <a:spLocks noChangeArrowheads="1"/>
          </p:cNvSpPr>
          <p:nvPr/>
        </p:nvSpPr>
        <p:spPr bwMode="auto">
          <a:xfrm>
            <a:off x="3643306" y="1000108"/>
            <a:ext cx="5143536" cy="5649912"/>
          </a:xfrm>
          <a:prstGeom prst="rect">
            <a:avLst/>
          </a:prstGeom>
          <a:noFill/>
          <a:ln w="9525">
            <a:noFill/>
            <a:miter lim="800000"/>
            <a:headEnd/>
            <a:tailEnd/>
          </a:ln>
          <a:effectLst/>
        </p:spPr>
        <p:txBody>
          <a:bodyPr wrap="square">
            <a:spAutoFit/>
          </a:bodyPr>
          <a:lstStyle/>
          <a:p>
            <a:pPr>
              <a:spcBef>
                <a:spcPct val="50000"/>
              </a:spcBef>
            </a:pPr>
            <a:r>
              <a:rPr lang="ru-RU" dirty="0" err="1"/>
              <a:t>Republikanischer</a:t>
            </a:r>
            <a:r>
              <a:rPr lang="ru-RU" dirty="0"/>
              <a:t> </a:t>
            </a:r>
            <a:r>
              <a:rPr lang="ru-RU" dirty="0" err="1"/>
              <a:t>Bundestaat</a:t>
            </a:r>
            <a:endParaRPr lang="ru-RU" dirty="0"/>
          </a:p>
          <a:p>
            <a:pPr>
              <a:spcBef>
                <a:spcPct val="50000"/>
              </a:spcBef>
            </a:pPr>
            <a:r>
              <a:rPr lang="en-US" dirty="0"/>
              <a:t>26 </a:t>
            </a:r>
            <a:r>
              <a:rPr lang="en-US" dirty="0" err="1"/>
              <a:t>Kantone</a:t>
            </a:r>
            <a:r>
              <a:rPr lang="en-US" dirty="0"/>
              <a:t> und </a:t>
            </a:r>
            <a:r>
              <a:rPr lang="en-US" dirty="0" err="1"/>
              <a:t>Halbkantone</a:t>
            </a:r>
            <a:endParaRPr lang="en-US" dirty="0"/>
          </a:p>
          <a:p>
            <a:pPr>
              <a:spcBef>
                <a:spcPct val="50000"/>
              </a:spcBef>
            </a:pPr>
            <a:r>
              <a:rPr lang="ru-RU" dirty="0" err="1" smtClean="0"/>
              <a:t>Fl</a:t>
            </a:r>
            <a:r>
              <a:rPr lang="de-DE" dirty="0" smtClean="0"/>
              <a:t>ä</a:t>
            </a:r>
            <a:r>
              <a:rPr lang="ru-RU" dirty="0" err="1" smtClean="0"/>
              <a:t>che</a:t>
            </a:r>
            <a:r>
              <a:rPr lang="ru-RU" dirty="0" smtClean="0"/>
              <a:t>  </a:t>
            </a:r>
            <a:r>
              <a:rPr lang="ru-RU" dirty="0"/>
              <a:t>41 293 </a:t>
            </a:r>
            <a:r>
              <a:rPr lang="ru-RU" dirty="0" err="1"/>
              <a:t>km</a:t>
            </a:r>
            <a:endParaRPr lang="ru-RU" dirty="0"/>
          </a:p>
          <a:p>
            <a:pPr>
              <a:spcBef>
                <a:spcPct val="50000"/>
              </a:spcBef>
            </a:pPr>
            <a:r>
              <a:rPr lang="ru-RU" dirty="0"/>
              <a:t>6,6 </a:t>
            </a:r>
            <a:r>
              <a:rPr lang="en-US" dirty="0" err="1"/>
              <a:t>Millionen</a:t>
            </a:r>
            <a:r>
              <a:rPr lang="en-US" dirty="0"/>
              <a:t> </a:t>
            </a:r>
            <a:r>
              <a:rPr lang="ru-RU" dirty="0"/>
              <a:t> </a:t>
            </a:r>
            <a:r>
              <a:rPr lang="ru-RU" dirty="0" err="1"/>
              <a:t>Einwohner</a:t>
            </a:r>
            <a:endParaRPr lang="ru-RU" dirty="0"/>
          </a:p>
          <a:p>
            <a:pPr>
              <a:spcBef>
                <a:spcPct val="50000"/>
              </a:spcBef>
            </a:pPr>
            <a:r>
              <a:rPr lang="ru-RU" dirty="0" err="1" smtClean="0"/>
              <a:t>Hauptstadt</a:t>
            </a:r>
            <a:r>
              <a:rPr lang="ru-RU" dirty="0" smtClean="0"/>
              <a:t>: </a:t>
            </a:r>
            <a:r>
              <a:rPr lang="ru-RU" dirty="0" err="1"/>
              <a:t>Bern</a:t>
            </a:r>
            <a:endParaRPr lang="ru-RU" dirty="0"/>
          </a:p>
          <a:p>
            <a:pPr>
              <a:spcBef>
                <a:spcPct val="50000"/>
              </a:spcBef>
            </a:pPr>
            <a:r>
              <a:rPr lang="ru-RU" dirty="0" err="1"/>
              <a:t>ein</a:t>
            </a:r>
            <a:r>
              <a:rPr lang="ru-RU" dirty="0"/>
              <a:t> </a:t>
            </a:r>
            <a:r>
              <a:rPr lang="ru-RU" dirty="0" err="1"/>
              <a:t>Binnenstaat</a:t>
            </a:r>
            <a:r>
              <a:rPr lang="ru-RU" dirty="0"/>
              <a:t> </a:t>
            </a:r>
            <a:r>
              <a:rPr lang="ru-RU" dirty="0" err="1"/>
              <a:t>im</a:t>
            </a:r>
            <a:r>
              <a:rPr lang="ru-RU" dirty="0"/>
              <a:t> </a:t>
            </a:r>
            <a:r>
              <a:rPr lang="ru-RU" dirty="0" err="1"/>
              <a:t>Mitteleuropa</a:t>
            </a:r>
            <a:endParaRPr lang="ru-RU" dirty="0"/>
          </a:p>
          <a:p>
            <a:pPr>
              <a:spcBef>
                <a:spcPct val="50000"/>
              </a:spcBef>
            </a:pPr>
            <a:r>
              <a:rPr lang="ru-RU" dirty="0" err="1" smtClean="0"/>
              <a:t>Amtsprachen</a:t>
            </a:r>
            <a:r>
              <a:rPr lang="ru-RU" dirty="0" smtClean="0"/>
              <a:t>: </a:t>
            </a:r>
            <a:r>
              <a:rPr lang="ru-RU" dirty="0" err="1"/>
              <a:t>Deutsch</a:t>
            </a:r>
            <a:endParaRPr lang="ru-RU" dirty="0"/>
          </a:p>
          <a:p>
            <a:pPr>
              <a:spcBef>
                <a:spcPct val="50000"/>
              </a:spcBef>
            </a:pPr>
            <a:r>
              <a:rPr lang="ru-RU" dirty="0" err="1" smtClean="0"/>
              <a:t>Franz</a:t>
            </a:r>
            <a:r>
              <a:rPr lang="de-DE" dirty="0" smtClean="0"/>
              <a:t>ö</a:t>
            </a:r>
            <a:r>
              <a:rPr lang="ru-RU" dirty="0" err="1" smtClean="0"/>
              <a:t>sisch</a:t>
            </a:r>
            <a:r>
              <a:rPr lang="ru-RU" dirty="0" smtClean="0"/>
              <a:t>  </a:t>
            </a:r>
            <a:r>
              <a:rPr lang="ru-RU" dirty="0" err="1"/>
              <a:t>Italienisch</a:t>
            </a:r>
            <a:endParaRPr lang="ru-RU" dirty="0"/>
          </a:p>
          <a:p>
            <a:pPr>
              <a:spcBef>
                <a:spcPct val="50000"/>
              </a:spcBef>
            </a:pPr>
            <a:r>
              <a:rPr lang="ru-RU" dirty="0" smtClean="0"/>
              <a:t>R</a:t>
            </a:r>
            <a:r>
              <a:rPr lang="de-DE" dirty="0" smtClean="0"/>
              <a:t>ä</a:t>
            </a:r>
            <a:r>
              <a:rPr lang="ru-RU" dirty="0" err="1" smtClean="0"/>
              <a:t>toromanisch</a:t>
            </a:r>
            <a:endParaRPr lang="ru-RU" dirty="0"/>
          </a:p>
        </p:txBody>
      </p:sp>
      <p:sp>
        <p:nvSpPr>
          <p:cNvPr id="7" name="Прямоугольник 6"/>
          <p:cNvSpPr/>
          <p:nvPr/>
        </p:nvSpPr>
        <p:spPr>
          <a:xfrm>
            <a:off x="142844" y="6572272"/>
            <a:ext cx="1285884" cy="214314"/>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127"/>
                                        </p:tgtEl>
                                        <p:attrNameLst>
                                          <p:attrName>style.visibility</p:attrName>
                                        </p:attrNameLst>
                                      </p:cBhvr>
                                      <p:to>
                                        <p:strVal val="visible"/>
                                      </p:to>
                                    </p:set>
                                    <p:anim calcmode="lin" valueType="num">
                                      <p:cBhvr>
                                        <p:cTn id="7" dur="1000" fill="hold"/>
                                        <p:tgtEl>
                                          <p:spTgt spid="5127"/>
                                        </p:tgtEl>
                                        <p:attrNameLst>
                                          <p:attrName>ppt_w</p:attrName>
                                        </p:attrNameLst>
                                      </p:cBhvr>
                                      <p:tavLst>
                                        <p:tav tm="0">
                                          <p:val>
                                            <p:strVal val="#ppt_w*0.70"/>
                                          </p:val>
                                        </p:tav>
                                        <p:tav tm="100000">
                                          <p:val>
                                            <p:strVal val="#ppt_w"/>
                                          </p:val>
                                        </p:tav>
                                      </p:tavLst>
                                    </p:anim>
                                    <p:anim calcmode="lin" valueType="num">
                                      <p:cBhvr>
                                        <p:cTn id="8" dur="1000" fill="hold"/>
                                        <p:tgtEl>
                                          <p:spTgt spid="5127"/>
                                        </p:tgtEl>
                                        <p:attrNameLst>
                                          <p:attrName>ppt_h</p:attrName>
                                        </p:attrNameLst>
                                      </p:cBhvr>
                                      <p:tavLst>
                                        <p:tav tm="0">
                                          <p:val>
                                            <p:strVal val="#ppt_h"/>
                                          </p:val>
                                        </p:tav>
                                        <p:tav tm="100000">
                                          <p:val>
                                            <p:strVal val="#ppt_h"/>
                                          </p:val>
                                        </p:tav>
                                      </p:tavLst>
                                    </p:anim>
                                    <p:animEffect transition="in" filter="fade">
                                      <p:cBhvr>
                                        <p:cTn id="9" dur="1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Untitled-16"/>
          <p:cNvPicPr>
            <a:picLocks noChangeAspect="1" noChangeArrowheads="1"/>
          </p:cNvPicPr>
          <p:nvPr/>
        </p:nvPicPr>
        <p:blipFill>
          <a:blip r:embed="rId2"/>
          <a:srcRect/>
          <a:stretch>
            <a:fillRect/>
          </a:stretch>
        </p:blipFill>
        <p:spPr bwMode="auto">
          <a:xfrm>
            <a:off x="6000760" y="285728"/>
            <a:ext cx="2663825" cy="4537075"/>
          </a:xfrm>
          <a:prstGeom prst="rect">
            <a:avLst/>
          </a:prstGeom>
          <a:ln>
            <a:noFill/>
          </a:ln>
          <a:effectLst>
            <a:softEdge rad="112500"/>
          </a:effectLst>
        </p:spPr>
      </p:pic>
      <p:sp>
        <p:nvSpPr>
          <p:cNvPr id="7173" name="Text Box 5"/>
          <p:cNvSpPr txBox="1">
            <a:spLocks noChangeArrowheads="1"/>
          </p:cNvSpPr>
          <p:nvPr/>
        </p:nvSpPr>
        <p:spPr bwMode="auto">
          <a:xfrm>
            <a:off x="684213" y="692150"/>
            <a:ext cx="4895850" cy="519113"/>
          </a:xfrm>
          <a:prstGeom prst="rect">
            <a:avLst/>
          </a:prstGeom>
          <a:noFill/>
          <a:ln w="9525">
            <a:noFill/>
            <a:miter lim="800000"/>
            <a:headEnd/>
            <a:tailEnd/>
          </a:ln>
          <a:effectLst/>
        </p:spPr>
        <p:txBody>
          <a:bodyPr>
            <a:spAutoFit/>
          </a:bodyPr>
          <a:lstStyle/>
          <a:p>
            <a:pPr>
              <a:spcBef>
                <a:spcPct val="50000"/>
              </a:spcBef>
            </a:pPr>
            <a:endParaRPr lang="ru-RU"/>
          </a:p>
        </p:txBody>
      </p:sp>
      <p:sp>
        <p:nvSpPr>
          <p:cNvPr id="7174" name="Text Box 6"/>
          <p:cNvSpPr txBox="1">
            <a:spLocks noChangeArrowheads="1"/>
          </p:cNvSpPr>
          <p:nvPr/>
        </p:nvSpPr>
        <p:spPr bwMode="auto">
          <a:xfrm>
            <a:off x="1116013" y="1052513"/>
            <a:ext cx="4751387" cy="4916487"/>
          </a:xfrm>
          <a:prstGeom prst="rect">
            <a:avLst/>
          </a:prstGeom>
          <a:noFill/>
          <a:ln w="9525">
            <a:noFill/>
            <a:miter lim="800000"/>
            <a:headEnd/>
            <a:tailEnd/>
          </a:ln>
          <a:effectLst/>
        </p:spPr>
        <p:txBody>
          <a:bodyPr>
            <a:spAutoFit/>
          </a:bodyPr>
          <a:lstStyle/>
          <a:p>
            <a:pPr>
              <a:spcBef>
                <a:spcPct val="50000"/>
              </a:spcBef>
            </a:pPr>
            <a:r>
              <a:rPr lang="en-US" sz="3600" b="1" dirty="0">
                <a:solidFill>
                  <a:srgbClr val="33CC33"/>
                </a:solidFill>
              </a:rPr>
              <a:t>  LIECHTENSTEIN</a:t>
            </a:r>
          </a:p>
          <a:p>
            <a:pPr>
              <a:spcBef>
                <a:spcPct val="50000"/>
              </a:spcBef>
            </a:pPr>
            <a:r>
              <a:rPr lang="en-US" b="1" dirty="0" err="1" smtClean="0"/>
              <a:t>Fürstentum</a:t>
            </a:r>
            <a:r>
              <a:rPr lang="en-US" b="1" dirty="0" smtClean="0"/>
              <a:t> </a:t>
            </a:r>
            <a:r>
              <a:rPr lang="en-US" b="1" dirty="0"/>
              <a:t>Liechtenstein</a:t>
            </a:r>
          </a:p>
          <a:p>
            <a:pPr>
              <a:spcBef>
                <a:spcPct val="50000"/>
              </a:spcBef>
            </a:pPr>
            <a:r>
              <a:rPr lang="en-US" b="1" dirty="0" err="1" smtClean="0"/>
              <a:t>Fläche</a:t>
            </a:r>
            <a:r>
              <a:rPr lang="en-US" b="1" dirty="0" smtClean="0"/>
              <a:t> </a:t>
            </a:r>
            <a:r>
              <a:rPr lang="en-US" b="1" dirty="0"/>
              <a:t>157 km</a:t>
            </a:r>
          </a:p>
          <a:p>
            <a:pPr>
              <a:spcBef>
                <a:spcPct val="50000"/>
              </a:spcBef>
            </a:pPr>
            <a:r>
              <a:rPr lang="en-US" b="1" dirty="0"/>
              <a:t>29 000    </a:t>
            </a:r>
            <a:r>
              <a:rPr lang="en-US" b="1" dirty="0" err="1"/>
              <a:t>Einwohner</a:t>
            </a:r>
            <a:endParaRPr lang="en-US" b="1" dirty="0"/>
          </a:p>
          <a:p>
            <a:pPr>
              <a:spcBef>
                <a:spcPct val="50000"/>
              </a:spcBef>
            </a:pPr>
            <a:r>
              <a:rPr lang="en-US" b="1" dirty="0" err="1"/>
              <a:t>Hauptstadt</a:t>
            </a:r>
            <a:r>
              <a:rPr lang="en-US" b="1" dirty="0"/>
              <a:t>: Vaduz </a:t>
            </a:r>
          </a:p>
          <a:p>
            <a:pPr>
              <a:spcBef>
                <a:spcPct val="50000"/>
              </a:spcBef>
            </a:pPr>
            <a:r>
              <a:rPr lang="en-US" b="1" dirty="0" err="1"/>
              <a:t>ein</a:t>
            </a:r>
            <a:r>
              <a:rPr lang="en-US" b="1" dirty="0"/>
              <a:t> </a:t>
            </a:r>
            <a:r>
              <a:rPr lang="en-US" b="1" dirty="0" err="1"/>
              <a:t>Binnenstaat</a:t>
            </a:r>
            <a:r>
              <a:rPr lang="en-US" b="1" dirty="0"/>
              <a:t> </a:t>
            </a:r>
            <a:r>
              <a:rPr lang="en-US" b="1" dirty="0" err="1"/>
              <a:t>im</a:t>
            </a:r>
            <a:r>
              <a:rPr lang="en-US" b="1" dirty="0"/>
              <a:t> </a:t>
            </a:r>
            <a:r>
              <a:rPr lang="en-US" b="1" dirty="0" err="1"/>
              <a:t>Mitteleuropa</a:t>
            </a:r>
            <a:endParaRPr lang="en-US" b="1" dirty="0"/>
          </a:p>
          <a:p>
            <a:pPr>
              <a:spcBef>
                <a:spcPct val="50000"/>
              </a:spcBef>
            </a:pPr>
            <a:r>
              <a:rPr lang="en-US" b="1" dirty="0" err="1"/>
              <a:t>Amtsprache</a:t>
            </a:r>
            <a:r>
              <a:rPr lang="en-US" b="1" dirty="0"/>
              <a:t>: Deutsch</a:t>
            </a:r>
            <a:endParaRPr lang="ru-RU" b="1" dirty="0"/>
          </a:p>
        </p:txBody>
      </p:sp>
      <p:sp>
        <p:nvSpPr>
          <p:cNvPr id="7" name="Прямоугольник 6"/>
          <p:cNvSpPr/>
          <p:nvPr/>
        </p:nvSpPr>
        <p:spPr>
          <a:xfrm>
            <a:off x="142844" y="6572272"/>
            <a:ext cx="1285884" cy="214314"/>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174"/>
                                        </p:tgtEl>
                                        <p:attrNameLst>
                                          <p:attrName>style.visibility</p:attrName>
                                        </p:attrNameLst>
                                      </p:cBhvr>
                                      <p:to>
                                        <p:strVal val="visible"/>
                                      </p:to>
                                    </p:set>
                                    <p:anim calcmode="discrete" valueType="clr">
                                      <p:cBhvr override="childStyle">
                                        <p:cTn id="7" dur="80"/>
                                        <p:tgtEl>
                                          <p:spTgt spid="71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74"/>
                                        </p:tgtEl>
                                        <p:attrNameLst>
                                          <p:attrName>fillcolor</p:attrName>
                                        </p:attrNameLst>
                                      </p:cBhvr>
                                      <p:tavLst>
                                        <p:tav tm="0">
                                          <p:val>
                                            <p:clrVal>
                                              <a:schemeClr val="accent2"/>
                                            </p:clrVal>
                                          </p:val>
                                        </p:tav>
                                        <p:tav tm="50000">
                                          <p:val>
                                            <p:clrVal>
                                              <a:schemeClr val="hlink"/>
                                            </p:clrVal>
                                          </p:val>
                                        </p:tav>
                                      </p:tavLst>
                                    </p:anim>
                                    <p:set>
                                      <p:cBhvr>
                                        <p:cTn id="9" dur="80"/>
                                        <p:tgtEl>
                                          <p:spTgt spid="7174"/>
                                        </p:tgtEl>
                                        <p:attrNameLst>
                                          <p:attrName>fill.type</p:attrName>
                                        </p:attrNameLst>
                                      </p:cBhvr>
                                      <p:to>
                                        <p:strVal val="solid"/>
                                      </p:to>
                                    </p:set>
                                  </p:childTnLst>
                                </p:cTn>
                              </p:par>
                            </p:childTnLst>
                          </p:cTn>
                        </p:par>
                        <p:par>
                          <p:cTn id="10" fill="hold">
                            <p:stCondLst>
                              <p:cond delay="4960"/>
                            </p:stCondLst>
                            <p:childTnLst>
                              <p:par>
                                <p:cTn id="11" presetID="21" presetClass="entr" presetSubtype="4" fill="hold" nodeType="after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wheel(4)">
                                      <p:cBhvr>
                                        <p:cTn id="13"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Lst>
  </p:timing>
</p:sld>
</file>

<file path=ppt/theme/theme1.xml><?xml version="1.0" encoding="utf-8"?>
<a:theme xmlns:a="http://schemas.openxmlformats.org/drawingml/2006/main" name="pero">
  <a:themeElements>
    <a:clrScheme name="Другая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0000"/>
      </a:hlink>
      <a:folHlink>
        <a:srgbClr val="FAC08F"/>
      </a:folHlink>
    </a:clrScheme>
    <a:fontScheme name="Другая 1">
      <a:majorFont>
        <a:latin typeface="Century Schoolbook"/>
        <a:ea typeface=""/>
        <a:cs typeface=""/>
      </a:majorFont>
      <a:minorFont>
        <a:latin typeface="Century Schoolbook"/>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pero</Template>
  <TotalTime>455</TotalTime>
  <Words>942</Words>
  <Application>Microsoft PowerPoint</Application>
  <PresentationFormat>Экран (4:3)</PresentationFormat>
  <Paragraphs>77</Paragraphs>
  <Slides>18</Slides>
  <Notes>0</Notes>
  <HiddenSlides>0</HiddenSlides>
  <MMClips>0</MMClips>
  <ScaleCrop>false</ScaleCrop>
  <HeadingPairs>
    <vt:vector size="6" baseType="variant">
      <vt:variant>
        <vt:lpstr>Использованные шрифты</vt:lpstr>
      </vt:variant>
      <vt:variant>
        <vt:i4>1</vt:i4>
      </vt:variant>
      <vt:variant>
        <vt:lpstr>Тема</vt:lpstr>
      </vt:variant>
      <vt:variant>
        <vt:i4>1</vt:i4>
      </vt:variant>
      <vt:variant>
        <vt:lpstr>Заголовки слайдов</vt:lpstr>
      </vt:variant>
      <vt:variant>
        <vt:i4>18</vt:i4>
      </vt:variant>
    </vt:vector>
  </HeadingPairs>
  <TitlesOfParts>
    <vt:vector size="20" baseType="lpstr">
      <vt:lpstr>Times New Roman</vt:lpstr>
      <vt:lpstr>pero</vt:lpstr>
      <vt:lpstr>Слайд 1</vt:lpstr>
      <vt:lpstr>Слайд 2</vt:lpstr>
      <vt:lpstr>Einiges über Deutschland </vt:lpstr>
      <vt:lpstr>Слайд 4</vt:lpstr>
      <vt:lpstr>Berlin </vt:lpstr>
      <vt:lpstr>Слайд 6</vt:lpstr>
      <vt:lpstr>Слайд 7</vt:lpstr>
      <vt:lpstr>Слайд 8</vt:lpstr>
      <vt:lpstr>Слайд 9</vt:lpstr>
      <vt:lpstr>Bach, Johann Sebastian</vt:lpstr>
      <vt:lpstr>Beethoven, Ludwig van</vt:lpstr>
      <vt:lpstr>Goethe, Johann Wolfgang von</vt:lpstr>
      <vt:lpstr>Dürer, Albrecht (1471-1528) </vt:lpstr>
      <vt:lpstr>Heine, Heinrich </vt:lpstr>
      <vt:lpstr>Koch, Robert (1834 — 1910) </vt:lpstr>
      <vt:lpstr>Ohm, Georg Simon (1787 —1854) </vt:lpstr>
      <vt:lpstr>Röntgen, Wilhelm Conrad (1845—1923) </vt:lpstr>
      <vt:lpstr>Schiller, Friedrich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Заголовок слайда отсутствует</dc:title>
  <dc:creator>PC5</dc:creator>
  <cp:lastModifiedBy>Римма</cp:lastModifiedBy>
  <cp:revision>47</cp:revision>
  <dcterms:created xsi:type="dcterms:W3CDTF">2003-11-04T08:02:39Z</dcterms:created>
  <dcterms:modified xsi:type="dcterms:W3CDTF">2016-03-13T19:35:16Z</dcterms:modified>
</cp:coreProperties>
</file>