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7" r:id="rId1"/>
  </p:sldMasterIdLst>
  <p:notesMasterIdLst>
    <p:notesMasterId r:id="rId23"/>
  </p:notesMasterIdLst>
  <p:sldIdLst>
    <p:sldId id="256" r:id="rId2"/>
    <p:sldId id="260" r:id="rId3"/>
    <p:sldId id="286" r:id="rId4"/>
    <p:sldId id="297" r:id="rId5"/>
    <p:sldId id="257" r:id="rId6"/>
    <p:sldId id="258" r:id="rId7"/>
    <p:sldId id="262" r:id="rId8"/>
    <p:sldId id="280" r:id="rId9"/>
    <p:sldId id="279" r:id="rId10"/>
    <p:sldId id="263" r:id="rId11"/>
    <p:sldId id="267" r:id="rId12"/>
    <p:sldId id="266" r:id="rId13"/>
    <p:sldId id="268" r:id="rId14"/>
    <p:sldId id="270" r:id="rId15"/>
    <p:sldId id="278" r:id="rId16"/>
    <p:sldId id="271" r:id="rId17"/>
    <p:sldId id="274" r:id="rId18"/>
    <p:sldId id="273" r:id="rId19"/>
    <p:sldId id="276" r:id="rId20"/>
    <p:sldId id="298" r:id="rId21"/>
    <p:sldId id="296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943"/>
    <a:srgbClr val="0000FF"/>
    <a:srgbClr val="1D5938"/>
    <a:srgbClr val="CC0000"/>
    <a:srgbClr val="FF6600"/>
    <a:srgbClr val="990000"/>
    <a:srgbClr val="22543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24" autoAdjust="0"/>
  </p:normalViewPr>
  <p:slideViewPr>
    <p:cSldViewPr snapToGrid="0"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BF3805C-CB91-4088-B6CF-52F76A287CE0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C7394D1-3413-45B2-8DCE-66BC0189E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6A1C0D-01EF-40A2-B3D5-24BD44A4A33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629CC-1B88-4D7F-A729-3706787F3A1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0EDBE0-1C0D-4F91-8A29-34E95010A7C3}" type="slidenum">
              <a:rPr lang="en-US" sz="1200">
                <a:effectLst/>
              </a:rPr>
              <a:pPr algn="r"/>
              <a:t>7</a:t>
            </a:fld>
            <a:endParaRPr lang="en-US" sz="1200">
              <a:effectLst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A658-52C8-41AF-8055-EE6D3FACA1C1}" type="datetime1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Портфоліо Савко Наталії Іванівни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DE30-D75F-40DA-8C41-42F05EAE67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0236-09BD-474A-8751-86150317E1BD}" type="datetime1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Портфоліо Савко Наталії Іванівни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EE8F-3C10-443D-B9DA-0AD5F33E1E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2973-4877-41B7-8921-5796351664F1}" type="datetime1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Портфоліо Савко Наталії Іванівни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1CA4-2F83-46F2-958F-D496BD4204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AE55-9A19-44A6-8A8E-DED5D80D016A}" type="datetime1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Портфоліо Савко Наталії Іванівни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0414-D308-4192-A249-5C2586B493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EF9C2-95FD-4042-B7FF-CCDB9CAFB2A8}" type="datetime1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Портфоліо Савко Наталії Іванівни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16A0-68AF-462D-87B7-DD7489A9A0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ED2D9-3A0E-4FDE-B5E6-F541C73E940B}" type="datetime1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Портфоліо Савко Наталії Іванівни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C06EE-4C1C-4C65-B54F-3E130296E7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43EF-0308-417D-8960-A42614CED22D}" type="datetime1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Портфоліо Савко Наталії Іванівни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143B-E471-4B86-A869-1EF01E2813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C006-03A6-4B64-9FE3-2189A2D53910}" type="datetime1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Портфоліо Савко Наталії Іванівни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7B7C-FCF8-4E69-A2B1-68990AD681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1625-E7E0-4F60-AFFA-7EE3FCA5C306}" type="datetime1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Портфоліо Савко Наталії Іванівни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85DA-8311-4A25-9E9B-0E58A3C77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91E1-9A4C-4A45-93BE-F319DB40D1B9}" type="datetime1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Портфоліо Савко Наталії Іванівни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7F4E-0EE6-4ABE-9257-1007310668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84AC-797C-4CC4-ADEA-738BB7D3366C}" type="datetime1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Портфоліо Савко Наталії Іванівни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91C0-B407-4C67-89EA-D6824812C0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B8A658-52C8-41AF-8055-EE6D3FACA1C1}" type="datetime1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Портфоліо Савко Наталії Іванівни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41DE30-D75F-40DA-8C41-42F05EAE67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/>
      <p:bldP spid="1027" grpId="1" build="allAtOnce"/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0A7863-41AC-43B1-A403-CFDD526A328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734592" y="3065003"/>
            <a:ext cx="31226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990000"/>
                </a:solidFill>
                <a:effectLst/>
                <a:latin typeface="Mistral" pitchFamily="66" charset="0"/>
              </a:rPr>
              <a:t>ГОПАНЧУК РИ</a:t>
            </a:r>
            <a:r>
              <a:rPr lang="uk-UA" sz="2800" b="1" i="1" dirty="0" smtClean="0">
                <a:solidFill>
                  <a:srgbClr val="990000"/>
                </a:solidFill>
                <a:effectLst/>
                <a:latin typeface="Mistral" pitchFamily="66" charset="0"/>
              </a:rPr>
              <a:t>ММИ ФЯРИДІВНИ</a:t>
            </a:r>
            <a:endParaRPr lang="ru-RU" sz="1800" i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327546" y="1088467"/>
            <a:ext cx="39104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Портфоліо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  <a:endPara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  <a:p>
            <a:pPr algn="ctr">
              <a:defRPr/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вчителя </a:t>
            </a:r>
          </a:p>
          <a:p>
            <a:pPr algn="ctr">
              <a:defRPr/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німецької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мови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pic>
        <p:nvPicPr>
          <p:cNvPr id="32775" name="Picture 7" descr="фото 002"/>
          <p:cNvPicPr>
            <a:picLocks noChangeAspect="1" noChangeArrowheads="1"/>
          </p:cNvPicPr>
          <p:nvPr/>
        </p:nvPicPr>
        <p:blipFill>
          <a:blip r:embed="rId4"/>
          <a:srcRect l="31456" t="12955" r="8345" b="-2006"/>
          <a:stretch>
            <a:fillRect/>
          </a:stretch>
        </p:blipFill>
        <p:spPr bwMode="auto">
          <a:xfrm>
            <a:off x="4278962" y="1105882"/>
            <a:ext cx="3692986" cy="3643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8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flipH="1">
            <a:off x="249381" y="4289103"/>
            <a:ext cx="2784763" cy="256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7" name="Picture 6" descr="ромашечки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257" y="0"/>
            <a:ext cx="48466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23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0466" y="5064125"/>
            <a:ext cx="2049463" cy="179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Rectangle 6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69BA09-01D3-4E33-83BF-B416BDC5F2BF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760561" y="702196"/>
            <a:ext cx="7383439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Пам’ять, мислення, пізнавальний інтерес сприяють підвищенню комунікативної компетентності учнів</a:t>
            </a:r>
          </a:p>
          <a:p>
            <a:pPr>
              <a:defRPr/>
            </a:pPr>
            <a:endParaRPr lang="uk-UA" sz="2800" b="1" i="1" u="sng" dirty="0">
              <a:solidFill>
                <a:srgbClr val="990000"/>
              </a:solidFill>
              <a:effectLst/>
            </a:endParaRPr>
          </a:p>
          <a:p>
            <a:pPr>
              <a:defRPr/>
            </a:pPr>
            <a:r>
              <a:rPr lang="uk-UA" b="1" i="1" u="sng" dirty="0" smtClean="0">
                <a:effectLst/>
              </a:rPr>
              <a:t>Пам'ять</a:t>
            </a:r>
            <a:r>
              <a:rPr lang="uk-UA" b="1" dirty="0" smtClean="0">
                <a:effectLst/>
              </a:rPr>
              <a:t> </a:t>
            </a:r>
            <a:r>
              <a:rPr lang="uk-UA" b="1" dirty="0">
                <a:effectLst/>
              </a:rPr>
              <a:t>– це запам'ятовування, зберігання і наступне відтворення особистістю свого досвіду.</a:t>
            </a:r>
          </a:p>
          <a:p>
            <a:pPr>
              <a:defRPr/>
            </a:pPr>
            <a:endParaRPr lang="uk-UA" b="1" i="1" dirty="0">
              <a:effectLst/>
            </a:endParaRPr>
          </a:p>
          <a:p>
            <a:pPr>
              <a:defRPr/>
            </a:pPr>
            <a:r>
              <a:rPr lang="uk-UA" b="1" i="1" dirty="0" smtClean="0">
                <a:effectLst/>
              </a:rPr>
              <a:t> </a:t>
            </a:r>
            <a:r>
              <a:rPr lang="uk-UA" sz="2800" b="1" dirty="0" err="1">
                <a:solidFill>
                  <a:srgbClr val="22543F"/>
                </a:solidFill>
                <a:effectLst/>
              </a:rPr>
              <a:t>“</a:t>
            </a:r>
            <a:r>
              <a:rPr lang="uk-UA" sz="2800" b="1" i="1" dirty="0" err="1">
                <a:solidFill>
                  <a:srgbClr val="22543F"/>
                </a:solidFill>
                <a:effectLst/>
              </a:rPr>
              <a:t>Єдиний</a:t>
            </a:r>
            <a:r>
              <a:rPr lang="uk-UA" sz="2800" b="1" dirty="0">
                <a:solidFill>
                  <a:srgbClr val="22543F"/>
                </a:solidFill>
                <a:effectLst/>
              </a:rPr>
              <a:t> і безцінний </a:t>
            </a:r>
            <a:r>
              <a:rPr lang="uk-UA" sz="2800" b="1" dirty="0" smtClean="0">
                <a:solidFill>
                  <a:srgbClr val="22543F"/>
                </a:solidFill>
                <a:effectLst/>
              </a:rPr>
              <a:t>скарб</a:t>
            </a:r>
            <a:r>
              <a:rPr lang="uk-UA" sz="2800" b="1" i="1" dirty="0" smtClean="0">
                <a:solidFill>
                  <a:srgbClr val="22543F"/>
                </a:solidFill>
                <a:effectLst/>
              </a:rPr>
              <a:t> </a:t>
            </a:r>
            <a:r>
              <a:rPr lang="uk-UA" sz="2800" b="1" i="1" dirty="0">
                <a:solidFill>
                  <a:srgbClr val="22543F"/>
                </a:solidFill>
                <a:effectLst/>
              </a:rPr>
              <a:t>людини – це  її  </a:t>
            </a:r>
            <a:r>
              <a:rPr lang="uk-UA" sz="2800" b="1" i="1" dirty="0" smtClean="0">
                <a:solidFill>
                  <a:srgbClr val="22543F"/>
                </a:solidFill>
                <a:effectLst/>
              </a:rPr>
              <a:t>пам’ять. Лише </a:t>
            </a:r>
            <a:r>
              <a:rPr lang="uk-UA" sz="2800" b="1" i="1" dirty="0">
                <a:solidFill>
                  <a:srgbClr val="22543F"/>
                </a:solidFill>
                <a:effectLst/>
              </a:rPr>
              <a:t>в ній її </a:t>
            </a:r>
            <a:r>
              <a:rPr lang="uk-UA" sz="2800" b="1" i="1" dirty="0" smtClean="0">
                <a:solidFill>
                  <a:srgbClr val="22543F"/>
                </a:solidFill>
                <a:effectLst/>
              </a:rPr>
              <a:t>багатство </a:t>
            </a:r>
            <a:r>
              <a:rPr lang="uk-UA" sz="2800" b="1" i="1" dirty="0" smtClean="0">
                <a:solidFill>
                  <a:srgbClr val="22543F"/>
                </a:solidFill>
                <a:effectLst/>
              </a:rPr>
              <a:t>чи </a:t>
            </a:r>
            <a:r>
              <a:rPr lang="uk-UA" sz="2800" b="1" i="1" dirty="0" err="1">
                <a:solidFill>
                  <a:srgbClr val="22543F"/>
                </a:solidFill>
                <a:effectLst/>
              </a:rPr>
              <a:t>бідність”</a:t>
            </a:r>
            <a:r>
              <a:rPr lang="uk-UA" sz="2800" b="1" i="1" dirty="0">
                <a:solidFill>
                  <a:srgbClr val="22543F"/>
                </a:solidFill>
                <a:effectLst/>
              </a:rPr>
              <a:t>. </a:t>
            </a:r>
          </a:p>
          <a:p>
            <a:pPr algn="ctr">
              <a:defRPr/>
            </a:pPr>
            <a:r>
              <a:rPr lang="uk-UA" sz="2800" b="1" dirty="0" smtClean="0">
                <a:solidFill>
                  <a:srgbClr val="22543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uk-UA" sz="2800" b="1" dirty="0">
                <a:solidFill>
                  <a:srgbClr val="22543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Сміт</a:t>
            </a:r>
            <a:endParaRPr lang="ru-RU" sz="2800" b="1" dirty="0">
              <a:solidFill>
                <a:srgbClr val="22543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uk-UA" sz="2800" b="1" i="1" dirty="0">
              <a:solidFill>
                <a:srgbClr val="22543F"/>
              </a:solidFill>
              <a:effectLst/>
            </a:endParaRPr>
          </a:p>
          <a:p>
            <a:pPr>
              <a:defRPr/>
            </a:pPr>
            <a:r>
              <a:rPr lang="uk-UA" b="1" i="1" dirty="0">
                <a:effectLst/>
              </a:rPr>
              <a:t>                                                                                                                                                </a:t>
            </a:r>
            <a:endParaRPr lang="ru-RU" b="1" i="1" dirty="0">
              <a:effectLst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1774209" y="522288"/>
            <a:ext cx="5760066" cy="1511228"/>
          </a:xfrm>
        </p:spPr>
        <p:txBody>
          <a:bodyPr/>
          <a:lstStyle/>
          <a:p>
            <a:pPr>
              <a:defRPr/>
            </a:pPr>
            <a:r>
              <a:rPr lang="uk-UA" sz="3600" b="1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Форми роботи,які застосовуються на уроках:</a:t>
            </a:r>
            <a:endParaRPr lang="ru-RU" sz="3600" b="1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F72B-1CA4-4C69-BC44-D10F35DC1BCC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93191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6565900" y="5226050"/>
            <a:ext cx="25781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4" descr="CG7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3263" y="296863"/>
            <a:ext cx="18700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2210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4162" y="3439236"/>
            <a:ext cx="4059587" cy="304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xfrm>
            <a:off x="1958454" y="1951630"/>
            <a:ext cx="4040188" cy="1965278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uk-U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Мовні конкурси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uk-U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Уроки – подорожі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uk-U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Стандартні уроки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uk-U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Уроки </a:t>
            </a:r>
            <a:r>
              <a:rPr lang="uk-UA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-презентації</a:t>
            </a:r>
            <a:endParaRPr lang="ru-RU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400" y="227013"/>
            <a:ext cx="5519738" cy="1143000"/>
          </a:xfrm>
        </p:spPr>
        <p:txBody>
          <a:bodyPr/>
          <a:lstStyle/>
          <a:p>
            <a:r>
              <a:rPr lang="uk-UA" sz="3600" b="1" i="1" smtClean="0"/>
              <a:t>Інтерактивні методи</a:t>
            </a:r>
            <a:endParaRPr lang="ru-RU" sz="3600" b="1" i="1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1480782" y="1580868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sz="1800" dirty="0" smtClean="0"/>
          </a:p>
          <a:p>
            <a:r>
              <a:rPr lang="uk-UA" sz="1800" b="1" dirty="0" smtClean="0"/>
              <a:t>  Відкритий мікрофон</a:t>
            </a:r>
            <a:endParaRPr lang="ru-RU" sz="1800" b="1" dirty="0" smtClean="0"/>
          </a:p>
        </p:txBody>
      </p:sp>
      <p:sp>
        <p:nvSpPr>
          <p:cNvPr id="30723" name="Rectangle 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76782" y="6337018"/>
            <a:ext cx="2133600" cy="365125"/>
          </a:xfrm>
          <a:noFill/>
        </p:spPr>
        <p:txBody>
          <a:bodyPr/>
          <a:lstStyle/>
          <a:p>
            <a:fld id="{A87AA33A-56D6-4044-968C-2EB1833E5D22}" type="slidenum">
              <a:rPr lang="ru-RU" smtClean="0"/>
              <a:pPr/>
              <a:t>12</a:t>
            </a:fld>
            <a:endParaRPr lang="ru-RU" smtClean="0"/>
          </a:p>
        </p:txBody>
      </p:sp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4309707" y="2722281"/>
            <a:ext cx="2378075" cy="2425700"/>
            <a:chOff x="579" y="1589"/>
            <a:chExt cx="1358" cy="1358"/>
          </a:xfrm>
        </p:grpSpPr>
        <p:sp>
          <p:nvSpPr>
            <p:cNvPr id="48266" name="Oval 138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  <p:sp>
          <p:nvSpPr>
            <p:cNvPr id="48267" name="Oval 139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  <p:sp>
          <p:nvSpPr>
            <p:cNvPr id="48268" name="Oval 140"/>
            <p:cNvSpPr>
              <a:spLocks noChangeArrowheads="1"/>
            </p:cNvSpPr>
            <p:nvPr/>
          </p:nvSpPr>
          <p:spPr bwMode="gray">
            <a:xfrm>
              <a:off x="865" y="1880"/>
              <a:ext cx="800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</p:grpSp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4065232" y="2604806"/>
            <a:ext cx="339725" cy="339725"/>
            <a:chOff x="2928" y="2208"/>
            <a:chExt cx="262" cy="262"/>
          </a:xfrm>
        </p:grpSpPr>
        <p:sp>
          <p:nvSpPr>
            <p:cNvPr id="3" name="Oval 20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  <p:sp>
          <p:nvSpPr>
            <p:cNvPr id="4" name="Oval 20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</p:grpSp>
      <p:grpSp>
        <p:nvGrpSpPr>
          <p:cNvPr id="8" name="Group 199"/>
          <p:cNvGrpSpPr>
            <a:grpSpLocks/>
          </p:cNvGrpSpPr>
          <p:nvPr/>
        </p:nvGrpSpPr>
        <p:grpSpPr bwMode="auto">
          <a:xfrm>
            <a:off x="5132032" y="2146018"/>
            <a:ext cx="339725" cy="339725"/>
            <a:chOff x="2928" y="2208"/>
            <a:chExt cx="262" cy="262"/>
          </a:xfrm>
        </p:grpSpPr>
        <p:sp>
          <p:nvSpPr>
            <p:cNvPr id="6" name="Oval 20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  <p:sp>
          <p:nvSpPr>
            <p:cNvPr id="7" name="Oval 20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</p:grpSp>
      <p:grpSp>
        <p:nvGrpSpPr>
          <p:cNvPr id="11" name="Group 199"/>
          <p:cNvGrpSpPr>
            <a:grpSpLocks/>
          </p:cNvGrpSpPr>
          <p:nvPr/>
        </p:nvGrpSpPr>
        <p:grpSpPr bwMode="auto">
          <a:xfrm>
            <a:off x="3682645" y="3704943"/>
            <a:ext cx="339725" cy="339725"/>
            <a:chOff x="2928" y="2208"/>
            <a:chExt cx="262" cy="262"/>
          </a:xfrm>
        </p:grpSpPr>
        <p:sp>
          <p:nvSpPr>
            <p:cNvPr id="9" name="Oval 20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  <p:sp>
          <p:nvSpPr>
            <p:cNvPr id="10" name="Oval 20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</p:grpSp>
      <p:grpSp>
        <p:nvGrpSpPr>
          <p:cNvPr id="12" name="Group 199"/>
          <p:cNvGrpSpPr>
            <a:grpSpLocks/>
          </p:cNvGrpSpPr>
          <p:nvPr/>
        </p:nvGrpSpPr>
        <p:grpSpPr bwMode="auto">
          <a:xfrm>
            <a:off x="5859107" y="2206343"/>
            <a:ext cx="339725" cy="339725"/>
            <a:chOff x="2928" y="2208"/>
            <a:chExt cx="262" cy="262"/>
          </a:xfrm>
        </p:grpSpPr>
        <p:sp>
          <p:nvSpPr>
            <p:cNvPr id="13" name="Oval 20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  <p:sp>
          <p:nvSpPr>
            <p:cNvPr id="14" name="Oval 20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</p:grpSp>
      <p:grpSp>
        <p:nvGrpSpPr>
          <p:cNvPr id="15" name="Group 199"/>
          <p:cNvGrpSpPr>
            <a:grpSpLocks/>
          </p:cNvGrpSpPr>
          <p:nvPr/>
        </p:nvGrpSpPr>
        <p:grpSpPr bwMode="auto">
          <a:xfrm>
            <a:off x="6630632" y="2758793"/>
            <a:ext cx="339725" cy="339725"/>
            <a:chOff x="2928" y="2208"/>
            <a:chExt cx="262" cy="262"/>
          </a:xfrm>
        </p:grpSpPr>
        <p:sp>
          <p:nvSpPr>
            <p:cNvPr id="16" name="Oval 20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  <p:sp>
          <p:nvSpPr>
            <p:cNvPr id="17" name="Oval 20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</p:grpSp>
      <p:grpSp>
        <p:nvGrpSpPr>
          <p:cNvPr id="18" name="Group 199"/>
          <p:cNvGrpSpPr>
            <a:grpSpLocks/>
          </p:cNvGrpSpPr>
          <p:nvPr/>
        </p:nvGrpSpPr>
        <p:grpSpPr bwMode="auto">
          <a:xfrm>
            <a:off x="6883045" y="3641443"/>
            <a:ext cx="339725" cy="339725"/>
            <a:chOff x="2928" y="2208"/>
            <a:chExt cx="262" cy="262"/>
          </a:xfrm>
        </p:grpSpPr>
        <p:sp>
          <p:nvSpPr>
            <p:cNvPr id="19" name="Oval 20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  <p:sp>
          <p:nvSpPr>
            <p:cNvPr id="20" name="Oval 20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</p:grpSp>
      <p:grpSp>
        <p:nvGrpSpPr>
          <p:cNvPr id="21" name="Group 199"/>
          <p:cNvGrpSpPr>
            <a:grpSpLocks/>
          </p:cNvGrpSpPr>
          <p:nvPr/>
        </p:nvGrpSpPr>
        <p:grpSpPr bwMode="auto">
          <a:xfrm>
            <a:off x="6694132" y="4557431"/>
            <a:ext cx="339725" cy="339725"/>
            <a:chOff x="2928" y="2208"/>
            <a:chExt cx="262" cy="262"/>
          </a:xfrm>
        </p:grpSpPr>
        <p:sp>
          <p:nvSpPr>
            <p:cNvPr id="22" name="Oval 20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  <p:sp>
          <p:nvSpPr>
            <p:cNvPr id="23" name="Oval 20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</p:grpSp>
      <p:grpSp>
        <p:nvGrpSpPr>
          <p:cNvPr id="24" name="Group 199"/>
          <p:cNvGrpSpPr>
            <a:grpSpLocks/>
          </p:cNvGrpSpPr>
          <p:nvPr/>
        </p:nvGrpSpPr>
        <p:grpSpPr bwMode="auto">
          <a:xfrm>
            <a:off x="6219470" y="5076543"/>
            <a:ext cx="339725" cy="339725"/>
            <a:chOff x="2928" y="2208"/>
            <a:chExt cx="262" cy="262"/>
          </a:xfrm>
        </p:grpSpPr>
        <p:sp>
          <p:nvSpPr>
            <p:cNvPr id="25" name="Oval 20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  <p:sp>
          <p:nvSpPr>
            <p:cNvPr id="26" name="Oval 20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</p:grpSp>
      <p:grpSp>
        <p:nvGrpSpPr>
          <p:cNvPr id="27" name="Group 199"/>
          <p:cNvGrpSpPr>
            <a:grpSpLocks/>
          </p:cNvGrpSpPr>
          <p:nvPr/>
        </p:nvGrpSpPr>
        <p:grpSpPr bwMode="auto">
          <a:xfrm>
            <a:off x="5384445" y="5424206"/>
            <a:ext cx="339725" cy="339725"/>
            <a:chOff x="2928" y="2208"/>
            <a:chExt cx="262" cy="262"/>
          </a:xfrm>
        </p:grpSpPr>
        <p:sp>
          <p:nvSpPr>
            <p:cNvPr id="28" name="Oval 20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  <p:sp>
          <p:nvSpPr>
            <p:cNvPr id="29" name="Oval 20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</p:grpSp>
      <p:grpSp>
        <p:nvGrpSpPr>
          <p:cNvPr id="30" name="Group 199"/>
          <p:cNvGrpSpPr>
            <a:grpSpLocks/>
          </p:cNvGrpSpPr>
          <p:nvPr/>
        </p:nvGrpSpPr>
        <p:grpSpPr bwMode="auto">
          <a:xfrm>
            <a:off x="4612920" y="5327368"/>
            <a:ext cx="339725" cy="339725"/>
            <a:chOff x="2928" y="2208"/>
            <a:chExt cx="262" cy="262"/>
          </a:xfrm>
        </p:grpSpPr>
        <p:sp>
          <p:nvSpPr>
            <p:cNvPr id="31" name="Oval 20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  <p:sp>
          <p:nvSpPr>
            <p:cNvPr id="35840" name="Oval 20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</p:grpSp>
      <p:grpSp>
        <p:nvGrpSpPr>
          <p:cNvPr id="35841" name="Group 199"/>
          <p:cNvGrpSpPr>
            <a:grpSpLocks/>
          </p:cNvGrpSpPr>
          <p:nvPr/>
        </p:nvGrpSpPr>
        <p:grpSpPr bwMode="auto">
          <a:xfrm>
            <a:off x="3949345" y="4490756"/>
            <a:ext cx="339725" cy="339725"/>
            <a:chOff x="2928" y="2208"/>
            <a:chExt cx="262" cy="262"/>
          </a:xfrm>
        </p:grpSpPr>
        <p:sp>
          <p:nvSpPr>
            <p:cNvPr id="48328" name="Oval 20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  <p:sp>
          <p:nvSpPr>
            <p:cNvPr id="48329" name="Oval 20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  <a:latin typeface="+mn-lt"/>
                <a:cs typeface="+mn-cs"/>
              </a:endParaRPr>
            </a:p>
          </p:txBody>
        </p:sp>
      </p:grpSp>
      <p:sp>
        <p:nvSpPr>
          <p:cNvPr id="30738" name="Rectangle 44"/>
          <p:cNvSpPr>
            <a:spLocks noChangeArrowheads="1"/>
          </p:cNvSpPr>
          <p:nvPr/>
        </p:nvSpPr>
        <p:spPr bwMode="auto">
          <a:xfrm>
            <a:off x="4534307" y="3151627"/>
            <a:ext cx="1895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 dirty="0" err="1" smtClean="0">
                <a:solidFill>
                  <a:schemeClr val="bg2"/>
                </a:solidFill>
                <a:effectLst/>
              </a:rPr>
              <a:t>Інтер-активні</a:t>
            </a:r>
            <a:r>
              <a:rPr lang="uk-UA" sz="3200" b="1" i="1" dirty="0" smtClean="0">
                <a:solidFill>
                  <a:schemeClr val="bg2"/>
                </a:solidFill>
                <a:effectLst/>
              </a:rPr>
              <a:t> </a:t>
            </a:r>
            <a:r>
              <a:rPr lang="uk-UA" sz="3200" b="1" i="1" dirty="0">
                <a:solidFill>
                  <a:schemeClr val="bg2"/>
                </a:solidFill>
                <a:effectLst/>
              </a:rPr>
              <a:t>методи</a:t>
            </a:r>
            <a:endParaRPr lang="ru-RU" sz="3200" b="1" i="1" dirty="0">
              <a:solidFill>
                <a:schemeClr val="bg2"/>
              </a:solidFill>
              <a:effectLst/>
            </a:endParaRPr>
          </a:p>
        </p:txBody>
      </p:sp>
      <p:sp>
        <p:nvSpPr>
          <p:cNvPr id="13328" name="Rectangle 176"/>
          <p:cNvSpPr>
            <a:spLocks noChangeArrowheads="1"/>
          </p:cNvSpPr>
          <p:nvPr/>
        </p:nvSpPr>
        <p:spPr bwMode="auto">
          <a:xfrm>
            <a:off x="2139595" y="2619093"/>
            <a:ext cx="173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000" b="1">
                <a:effectLst/>
                <a:latin typeface="Calibri" pitchFamily="34" charset="0"/>
              </a:rPr>
              <a:t>Рольова гра</a:t>
            </a:r>
          </a:p>
        </p:txBody>
      </p:sp>
      <p:sp>
        <p:nvSpPr>
          <p:cNvPr id="13335" name="Rectangle 183"/>
          <p:cNvSpPr>
            <a:spLocks noChangeArrowheads="1"/>
          </p:cNvSpPr>
          <p:nvPr/>
        </p:nvSpPr>
        <p:spPr bwMode="auto">
          <a:xfrm>
            <a:off x="4263670" y="1531656"/>
            <a:ext cx="2217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000" b="1">
                <a:effectLst/>
                <a:latin typeface="Calibri" pitchFamily="34" charset="0"/>
              </a:rPr>
              <a:t>Інтерв</a:t>
            </a:r>
            <a:r>
              <a:rPr lang="en-US" sz="2000" b="1">
                <a:effectLst/>
                <a:latin typeface="Tw Cen MT" pitchFamily="34" charset="0"/>
              </a:rPr>
              <a:t>’</a:t>
            </a:r>
            <a:r>
              <a:rPr lang="uk-UA" sz="2000" b="1">
                <a:effectLst/>
                <a:latin typeface="Calibri" pitchFamily="34" charset="0"/>
              </a:rPr>
              <a:t>ювання</a:t>
            </a:r>
          </a:p>
        </p:txBody>
      </p:sp>
      <p:sp>
        <p:nvSpPr>
          <p:cNvPr id="13337" name="Rectangle 185"/>
          <p:cNvSpPr>
            <a:spLocks noChangeArrowheads="1"/>
          </p:cNvSpPr>
          <p:nvPr/>
        </p:nvSpPr>
        <p:spPr bwMode="auto">
          <a:xfrm>
            <a:off x="6748107" y="2258731"/>
            <a:ext cx="134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000" b="1">
                <a:effectLst/>
                <a:latin typeface="Calibri" pitchFamily="34" charset="0"/>
              </a:rPr>
              <a:t>Акваріум</a:t>
            </a:r>
          </a:p>
        </p:txBody>
      </p:sp>
      <p:sp>
        <p:nvSpPr>
          <p:cNvPr id="13339" name="Rectangle 187"/>
          <p:cNvSpPr>
            <a:spLocks noChangeArrowheads="1"/>
          </p:cNvSpPr>
          <p:nvPr/>
        </p:nvSpPr>
        <p:spPr bwMode="auto">
          <a:xfrm>
            <a:off x="1679220" y="3341406"/>
            <a:ext cx="2090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000" b="1">
                <a:effectLst/>
                <a:latin typeface="Calibri" pitchFamily="34" charset="0"/>
              </a:rPr>
              <a:t>Робота в парах</a:t>
            </a:r>
          </a:p>
        </p:txBody>
      </p:sp>
      <p:sp>
        <p:nvSpPr>
          <p:cNvPr id="13336" name="Rectangle 184"/>
          <p:cNvSpPr>
            <a:spLocks noChangeArrowheads="1"/>
          </p:cNvSpPr>
          <p:nvPr/>
        </p:nvSpPr>
        <p:spPr bwMode="auto">
          <a:xfrm>
            <a:off x="2444395" y="4298668"/>
            <a:ext cx="10541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800" b="1">
                <a:effectLst/>
                <a:latin typeface="Calibri" pitchFamily="34" charset="0"/>
              </a:rPr>
              <a:t>Дискусія</a:t>
            </a:r>
          </a:p>
        </p:txBody>
      </p:sp>
      <p:sp>
        <p:nvSpPr>
          <p:cNvPr id="13327" name="Rectangle 175"/>
          <p:cNvSpPr>
            <a:spLocks noChangeArrowheads="1"/>
          </p:cNvSpPr>
          <p:nvPr/>
        </p:nvSpPr>
        <p:spPr bwMode="auto">
          <a:xfrm>
            <a:off x="1845907" y="5244818"/>
            <a:ext cx="24399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800" b="1">
                <a:effectLst/>
                <a:latin typeface="Calibri" pitchFamily="34" charset="0"/>
              </a:rPr>
              <a:t>Робота в малих групах</a:t>
            </a:r>
          </a:p>
        </p:txBody>
      </p:sp>
      <p:sp>
        <p:nvSpPr>
          <p:cNvPr id="13331" name="Rectangle 179"/>
          <p:cNvSpPr>
            <a:spLocks noChangeArrowheads="1"/>
          </p:cNvSpPr>
          <p:nvPr/>
        </p:nvSpPr>
        <p:spPr bwMode="auto">
          <a:xfrm>
            <a:off x="7175145" y="4376456"/>
            <a:ext cx="10461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800" b="1">
                <a:effectLst/>
                <a:latin typeface="Calibri" pitchFamily="34" charset="0"/>
              </a:rPr>
              <a:t>Диспут </a:t>
            </a:r>
          </a:p>
        </p:txBody>
      </p:sp>
      <p:sp>
        <p:nvSpPr>
          <p:cNvPr id="13333" name="Rectangle 181"/>
          <p:cNvSpPr>
            <a:spLocks noChangeArrowheads="1"/>
          </p:cNvSpPr>
          <p:nvPr/>
        </p:nvSpPr>
        <p:spPr bwMode="auto">
          <a:xfrm>
            <a:off x="6870345" y="5408331"/>
            <a:ext cx="17097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800" b="1">
                <a:effectLst/>
                <a:latin typeface="Calibri" pitchFamily="34" charset="0"/>
              </a:rPr>
              <a:t>Метод “Прес”</a:t>
            </a:r>
          </a:p>
        </p:txBody>
      </p:sp>
      <p:sp>
        <p:nvSpPr>
          <p:cNvPr id="13330" name="Rectangle 178"/>
          <p:cNvSpPr>
            <a:spLocks noChangeArrowheads="1"/>
          </p:cNvSpPr>
          <p:nvPr/>
        </p:nvSpPr>
        <p:spPr bwMode="auto">
          <a:xfrm>
            <a:off x="4093807" y="5878231"/>
            <a:ext cx="2198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b="1">
                <a:effectLst/>
                <a:latin typeface="Calibri" pitchFamily="34" charset="0"/>
              </a:rPr>
              <a:t>Мозковий штурм </a:t>
            </a:r>
            <a:endParaRPr lang="ru-RU" sz="1800" b="1">
              <a:effectLst/>
              <a:latin typeface="Calibri" pitchFamily="34" charset="0"/>
            </a:endParaRPr>
          </a:p>
        </p:txBody>
      </p:sp>
      <p:sp>
        <p:nvSpPr>
          <p:cNvPr id="13329" name="Rectangle 177"/>
          <p:cNvSpPr>
            <a:spLocks noChangeArrowheads="1"/>
          </p:cNvSpPr>
          <p:nvPr/>
        </p:nvSpPr>
        <p:spPr bwMode="auto">
          <a:xfrm>
            <a:off x="7286270" y="3306481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b="1" dirty="0">
                <a:effectLst/>
                <a:latin typeface="Calibri" pitchFamily="34" charset="0"/>
              </a:rPr>
              <a:t>Коло ідей</a:t>
            </a:r>
            <a:endParaRPr lang="ru-RU" sz="1800" b="1" dirty="0">
              <a:effectLst/>
              <a:latin typeface="Calibri" pitchFamily="34" charset="0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4227" y="354043"/>
            <a:ext cx="2445891" cy="2030078"/>
          </a:xfrm>
          <a:prstGeom prst="flowChartConnector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35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  <p:bldP spid="13335" grpId="0"/>
      <p:bldP spid="13337" grpId="0"/>
      <p:bldP spid="13339" grpId="0"/>
      <p:bldP spid="13336" grpId="0"/>
      <p:bldP spid="13327" grpId="0"/>
      <p:bldP spid="13331" grpId="0"/>
      <p:bldP spid="13333" grpId="0"/>
      <p:bldP spid="13330" grpId="0"/>
      <p:bldP spid="133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/>
          </p:cNvSpPr>
          <p:nvPr>
            <p:ph type="title"/>
          </p:nvPr>
        </p:nvSpPr>
        <p:spPr>
          <a:xfrm>
            <a:off x="2158977" y="861397"/>
            <a:ext cx="5980112" cy="817809"/>
          </a:xfrm>
        </p:spPr>
        <p:txBody>
          <a:bodyPr/>
          <a:lstStyle/>
          <a:p>
            <a:r>
              <a:rPr lang="uk-UA" b="1" dirty="0" smtClean="0">
                <a:ln>
                  <a:noFill/>
                </a:ln>
                <a:solidFill>
                  <a:srgbClr val="006600"/>
                </a:solidFill>
                <a:latin typeface="Garamond" pitchFamily="18" charset="0"/>
              </a:rPr>
              <a:t>Якісні критерії уроку</a:t>
            </a:r>
            <a:endParaRPr lang="ru-RU" b="1" dirty="0" smtClean="0">
              <a:ln>
                <a:noFill/>
              </a:ln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xfrm>
            <a:off x="1915047" y="1786084"/>
            <a:ext cx="6833168" cy="4148963"/>
          </a:xfrm>
        </p:spPr>
        <p:txBody>
          <a:bodyPr/>
          <a:lstStyle/>
          <a:p>
            <a:r>
              <a:rPr lang="uk-UA" sz="2200" b="1" dirty="0" smtClean="0">
                <a:solidFill>
                  <a:srgbClr val="660033"/>
                </a:solidFill>
                <a:latin typeface="Garamond" pitchFamily="18" charset="0"/>
              </a:rPr>
              <a:t>Залучення всіх дітей до продуктивної праці</a:t>
            </a:r>
            <a:endParaRPr lang="ru-RU" sz="2200" b="1" dirty="0" smtClean="0">
              <a:solidFill>
                <a:srgbClr val="660033"/>
              </a:solidFill>
              <a:latin typeface="Garamond" pitchFamily="18" charset="0"/>
            </a:endParaRPr>
          </a:p>
          <a:p>
            <a:r>
              <a:rPr lang="uk-UA" sz="2200" b="1" dirty="0" smtClean="0">
                <a:solidFill>
                  <a:srgbClr val="660033"/>
                </a:solidFill>
                <a:latin typeface="Garamond" pitchFamily="18" charset="0"/>
              </a:rPr>
              <a:t>Індивідуальний підхід до учнів.</a:t>
            </a:r>
            <a:endParaRPr lang="ru-RU" sz="2200" b="1" dirty="0" smtClean="0">
              <a:solidFill>
                <a:srgbClr val="660033"/>
              </a:solidFill>
              <a:latin typeface="Garamond" pitchFamily="18" charset="0"/>
            </a:endParaRPr>
          </a:p>
          <a:p>
            <a:r>
              <a:rPr lang="uk-UA" sz="2200" b="1" dirty="0" smtClean="0">
                <a:solidFill>
                  <a:srgbClr val="660033"/>
                </a:solidFill>
                <a:latin typeface="Garamond" pitchFamily="18" charset="0"/>
              </a:rPr>
              <a:t>Задоволення, радість успіху.</a:t>
            </a:r>
            <a:endParaRPr lang="ru-RU" sz="2200" b="1" dirty="0" smtClean="0">
              <a:solidFill>
                <a:srgbClr val="660033"/>
              </a:solidFill>
              <a:latin typeface="Garamond" pitchFamily="18" charset="0"/>
            </a:endParaRPr>
          </a:p>
          <a:p>
            <a:r>
              <a:rPr lang="uk-UA" sz="2200" b="1" dirty="0" smtClean="0">
                <a:solidFill>
                  <a:srgbClr val="660033"/>
                </a:solidFill>
                <a:latin typeface="Garamond" pitchFamily="18" charset="0"/>
              </a:rPr>
              <a:t>Забезпечення зворотного зв’язку.</a:t>
            </a:r>
            <a:endParaRPr lang="ru-RU" sz="2200" b="1" dirty="0" smtClean="0">
              <a:solidFill>
                <a:srgbClr val="660033"/>
              </a:solidFill>
              <a:latin typeface="Garamond" pitchFamily="18" charset="0"/>
            </a:endParaRPr>
          </a:p>
          <a:p>
            <a:r>
              <a:rPr lang="uk-UA" sz="2200" b="1" dirty="0" smtClean="0">
                <a:solidFill>
                  <a:srgbClr val="660033"/>
                </a:solidFill>
                <a:latin typeface="Garamond" pitchFamily="18" charset="0"/>
              </a:rPr>
              <a:t>Розвиток, поглиблення знань при</a:t>
            </a:r>
          </a:p>
          <a:p>
            <a:r>
              <a:rPr lang="uk-UA" sz="2200" b="1" dirty="0" smtClean="0">
                <a:solidFill>
                  <a:srgbClr val="660033"/>
                </a:solidFill>
                <a:latin typeface="Garamond" pitchFamily="18" charset="0"/>
              </a:rPr>
              <a:t> вивченні нового матеріалу.</a:t>
            </a:r>
            <a:endParaRPr lang="ru-RU" sz="2200" b="1" dirty="0" smtClean="0">
              <a:solidFill>
                <a:srgbClr val="660033"/>
              </a:solidFill>
              <a:latin typeface="Garamond" pitchFamily="18" charset="0"/>
            </a:endParaRPr>
          </a:p>
          <a:p>
            <a:r>
              <a:rPr lang="uk-UA" sz="2200" b="1" dirty="0" smtClean="0">
                <a:solidFill>
                  <a:srgbClr val="660033"/>
                </a:solidFill>
                <a:latin typeface="Garamond" pitchFamily="18" charset="0"/>
              </a:rPr>
              <a:t>Активне використання знань.</a:t>
            </a:r>
            <a:endParaRPr lang="ru-RU" sz="2200" b="1" dirty="0" smtClean="0">
              <a:solidFill>
                <a:srgbClr val="660033"/>
              </a:solidFill>
              <a:latin typeface="Garamond" pitchFamily="18" charset="0"/>
            </a:endParaRPr>
          </a:p>
          <a:p>
            <a:r>
              <a:rPr lang="uk-UA" sz="2200" b="1" dirty="0" smtClean="0">
                <a:solidFill>
                  <a:srgbClr val="660033"/>
                </a:solidFill>
                <a:latin typeface="Garamond" pitchFamily="18" charset="0"/>
              </a:rPr>
              <a:t>Самостійна робота.</a:t>
            </a:r>
            <a:endParaRPr lang="ru-RU" sz="2200" b="1" dirty="0" smtClean="0">
              <a:solidFill>
                <a:srgbClr val="660033"/>
              </a:solidFill>
              <a:latin typeface="Garamond" pitchFamily="18" charset="0"/>
            </a:endParaRPr>
          </a:p>
          <a:p>
            <a:endParaRPr lang="ru-RU" dirty="0" smtClean="0">
              <a:latin typeface="Garamond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EADA6-C47F-40BC-AB91-9270567FF2A7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671851" y="2282589"/>
            <a:ext cx="7472149" cy="3545006"/>
          </a:xfrm>
        </p:spPr>
        <p:txBody>
          <a:bodyPr/>
          <a:lstStyle/>
          <a:p>
            <a:pPr eaLnBrk="1" hangingPunct="1"/>
            <a:r>
              <a:rPr lang="uk-UA" sz="2600" b="1" dirty="0" smtClean="0">
                <a:solidFill>
                  <a:srgbClr val="006600"/>
                </a:solidFill>
              </a:rPr>
              <a:t>Формувати позитивну </a:t>
            </a:r>
          </a:p>
          <a:p>
            <a:pPr eaLnBrk="1" hangingPunct="1">
              <a:buFontTx/>
              <a:buNone/>
            </a:pPr>
            <a:r>
              <a:rPr lang="uk-UA" sz="2600" b="1" dirty="0" smtClean="0">
                <a:solidFill>
                  <a:srgbClr val="006600"/>
                </a:solidFill>
              </a:rPr>
              <a:t>    мотивацію  до навчально-пізнавальної діяльності. </a:t>
            </a:r>
          </a:p>
          <a:p>
            <a:pPr eaLnBrk="1" hangingPunct="1"/>
            <a:r>
              <a:rPr lang="uk-UA" sz="2600" b="1" dirty="0" smtClean="0">
                <a:solidFill>
                  <a:srgbClr val="006600"/>
                </a:solidFill>
              </a:rPr>
              <a:t>Формувати толерантність у навчальних взаємодіях. </a:t>
            </a:r>
          </a:p>
          <a:p>
            <a:pPr eaLnBrk="1" hangingPunct="1"/>
            <a:r>
              <a:rPr lang="uk-UA" sz="2600" b="1" dirty="0" smtClean="0">
                <a:solidFill>
                  <a:srgbClr val="006600"/>
                </a:solidFill>
              </a:rPr>
              <a:t>Розвивати комунікативні компетенції в учнів. </a:t>
            </a:r>
          </a:p>
          <a:p>
            <a:pPr eaLnBrk="1" hangingPunct="1"/>
            <a:r>
              <a:rPr lang="uk-UA" sz="2600" b="1" dirty="0" smtClean="0">
                <a:solidFill>
                  <a:srgbClr val="006600"/>
                </a:solidFill>
              </a:rPr>
              <a:t>Створювати сприятливий психологічний клімат у навчальному колективі. </a:t>
            </a:r>
            <a:endParaRPr lang="ru-RU" sz="2600" b="1" dirty="0" smtClean="0">
              <a:solidFill>
                <a:srgbClr val="006600"/>
              </a:solidFill>
            </a:endParaRPr>
          </a:p>
          <a:p>
            <a:endParaRPr lang="ru-RU" sz="2800" dirty="0" smtClean="0"/>
          </a:p>
        </p:txBody>
      </p:sp>
      <p:sp>
        <p:nvSpPr>
          <p:cNvPr id="32771" name="Rectangle 6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DA0177-2BC2-4BDE-B4AB-9EC4AA1BA6EF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5060" name="WordArt 5"/>
          <p:cNvSpPr>
            <a:spLocks noChangeArrowheads="1" noChangeShapeType="1" noTextEdit="1"/>
          </p:cNvSpPr>
          <p:nvPr/>
        </p:nvSpPr>
        <p:spPr bwMode="auto">
          <a:xfrm>
            <a:off x="1666875" y="772924"/>
            <a:ext cx="74771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Завдання </a:t>
            </a:r>
          </a:p>
          <a:p>
            <a:pPr algn="ctr"/>
            <a:r>
              <a:rPr lang="uk-UA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сучасного вчителя </a:t>
            </a:r>
          </a:p>
        </p:txBody>
      </p:sp>
      <p:pic>
        <p:nvPicPr>
          <p:cNvPr id="32775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2687" y="5829300"/>
            <a:ext cx="17954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6765" y="5581650"/>
            <a:ext cx="15716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/>
          </p:cNvSpPr>
          <p:nvPr>
            <p:ph type="title"/>
          </p:nvPr>
        </p:nvSpPr>
        <p:spPr>
          <a:xfrm>
            <a:off x="1893556" y="736861"/>
            <a:ext cx="6515100" cy="1920875"/>
          </a:xfrm>
        </p:spPr>
        <p:txBody>
          <a:bodyPr/>
          <a:lstStyle/>
          <a:p>
            <a:r>
              <a:rPr lang="uk-UA" sz="3200" b="1" i="1" dirty="0" err="1" smtClean="0">
                <a:ln>
                  <a:noFill/>
                </a:ln>
                <a:solidFill>
                  <a:srgbClr val="CC0000"/>
                </a:solidFill>
                <a:latin typeface="Garamond" pitchFamily="18" charset="0"/>
              </a:rPr>
              <a:t>“Для</a:t>
            </a:r>
            <a:r>
              <a:rPr lang="uk-UA" sz="3200" b="1" i="1" dirty="0" smtClean="0">
                <a:ln>
                  <a:noFill/>
                </a:ln>
                <a:solidFill>
                  <a:srgbClr val="CC0000"/>
                </a:solidFill>
                <a:latin typeface="Garamond" pitchFamily="18" charset="0"/>
              </a:rPr>
              <a:t> вивчення мови більш важлива вільна допитливість, а ніж сувора </a:t>
            </a:r>
            <a:r>
              <a:rPr lang="uk-UA" sz="3200" b="1" i="1" dirty="0" err="1" smtClean="0">
                <a:ln>
                  <a:noFill/>
                </a:ln>
                <a:solidFill>
                  <a:srgbClr val="CC0000"/>
                </a:solidFill>
                <a:latin typeface="Garamond" pitchFamily="18" charset="0"/>
              </a:rPr>
              <a:t>необхідність”</a:t>
            </a:r>
            <a:endParaRPr lang="ru-RU" sz="3200" b="1" i="1" dirty="0" smtClean="0">
              <a:ln>
                <a:noFill/>
              </a:ln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D0BD0-9C22-4DB2-A7F5-1C40ABF15FD7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4190432" y="2566443"/>
            <a:ext cx="4760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 dirty="0" err="1">
                <a:solidFill>
                  <a:srgbClr val="CC0000"/>
                </a:solidFill>
                <a:effectLst/>
              </a:rPr>
              <a:t>Августін</a:t>
            </a:r>
            <a:r>
              <a:rPr lang="uk-UA" sz="3200" b="1" i="1" dirty="0">
                <a:solidFill>
                  <a:srgbClr val="CC0000"/>
                </a:solidFill>
                <a:effectLst/>
              </a:rPr>
              <a:t> </a:t>
            </a:r>
            <a:r>
              <a:rPr lang="uk-UA" sz="3200" b="1" i="1" dirty="0" err="1">
                <a:solidFill>
                  <a:srgbClr val="CC0000"/>
                </a:solidFill>
                <a:effectLst/>
              </a:rPr>
              <a:t>Аврелій</a:t>
            </a:r>
            <a:endParaRPr lang="ru-RU" sz="3200" b="1" i="1" dirty="0">
              <a:solidFill>
                <a:srgbClr val="CC0000"/>
              </a:solidFill>
              <a:effectLst/>
            </a:endParaRPr>
          </a:p>
        </p:txBody>
      </p:sp>
      <p:pic>
        <p:nvPicPr>
          <p:cNvPr id="12" name="Picture 4" descr="j04344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5975" y="4351338"/>
            <a:ext cx="15351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 (23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3768" y="3210635"/>
            <a:ext cx="4299045" cy="322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5469" y="83419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ln>
                  <a:noFill/>
                </a:ln>
                <a:solidFill>
                  <a:srgbClr val="2254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Методи формування та розвитку </a:t>
            </a:r>
            <a:br>
              <a:rPr lang="uk-UA" sz="3600" b="1" dirty="0" smtClean="0">
                <a:ln>
                  <a:noFill/>
                </a:ln>
                <a:solidFill>
                  <a:srgbClr val="2254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uk-UA" sz="3600" b="1" dirty="0" smtClean="0">
                <a:ln>
                  <a:noFill/>
                </a:ln>
                <a:solidFill>
                  <a:srgbClr val="2254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критичного мислення</a:t>
            </a:r>
            <a:r>
              <a:rPr lang="ru-RU" sz="3600" dirty="0" smtClean="0">
                <a:ln>
                  <a:noFill/>
                </a:ln>
                <a:solidFill>
                  <a:srgbClr val="22543F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1753737" y="2326683"/>
            <a:ext cx="2777320" cy="32006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200" b="1" dirty="0" smtClean="0">
                <a:solidFill>
                  <a:srgbClr val="C00000"/>
                </a:solidFill>
                <a:latin typeface="Garamond" pitchFamily="18" charset="0"/>
              </a:rPr>
              <a:t>Метод прес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dirty="0" smtClean="0">
                <a:solidFill>
                  <a:srgbClr val="C00000"/>
                </a:solidFill>
                <a:latin typeface="Garamond" pitchFamily="18" charset="0"/>
              </a:rPr>
              <a:t>Рюкзак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dirty="0" smtClean="0">
                <a:solidFill>
                  <a:srgbClr val="C00000"/>
                </a:solidFill>
                <a:latin typeface="Garamond" pitchFamily="18" charset="0"/>
              </a:rPr>
              <a:t>Розминка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dirty="0" err="1" smtClean="0">
                <a:solidFill>
                  <a:srgbClr val="C00000"/>
                </a:solidFill>
                <a:latin typeface="Garamond" pitchFamily="18" charset="0"/>
              </a:rPr>
              <a:t>Сенкан</a:t>
            </a:r>
            <a:endParaRPr lang="uk-UA" sz="22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200" b="1" dirty="0" smtClean="0">
                <a:solidFill>
                  <a:srgbClr val="C00000"/>
                </a:solidFill>
                <a:latin typeface="Garamond" pitchFamily="18" charset="0"/>
              </a:rPr>
              <a:t>Асоціативний кущ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dirty="0" smtClean="0">
                <a:solidFill>
                  <a:srgbClr val="C00000"/>
                </a:solidFill>
                <a:latin typeface="Garamond" pitchFamily="18" charset="0"/>
              </a:rPr>
              <a:t>Есе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dirty="0" smtClean="0">
                <a:solidFill>
                  <a:srgbClr val="C00000"/>
                </a:solidFill>
                <a:latin typeface="Garamond" pitchFamily="18" charset="0"/>
              </a:rPr>
              <a:t>Ключові слова 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dirty="0" smtClean="0">
                <a:solidFill>
                  <a:srgbClr val="C00000"/>
                </a:solidFill>
                <a:latin typeface="Garamond" pitchFamily="18" charset="0"/>
              </a:rPr>
              <a:t>Дискусія</a:t>
            </a:r>
            <a:endParaRPr lang="ru-RU" sz="22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latin typeface="Garamond" pitchFamily="18" charset="0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52B59-EE76-48F2-A4F1-F3D806EC50DB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4429125" y="2606675"/>
            <a:ext cx="4319588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uk-UA" sz="2200" b="1" dirty="0">
                <a:solidFill>
                  <a:srgbClr val="C00000"/>
                </a:solidFill>
                <a:effectLst/>
                <a:latin typeface="Garamond" pitchFamily="18" charset="0"/>
              </a:rPr>
              <a:t>Різнокольорові капелюшки</a:t>
            </a:r>
          </a:p>
          <a:p>
            <a:pPr marL="469900" indent="-469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uk-UA" sz="2200" b="1" dirty="0">
                <a:solidFill>
                  <a:srgbClr val="C00000"/>
                </a:solidFill>
                <a:effectLst/>
                <a:latin typeface="Garamond" pitchFamily="18" charset="0"/>
              </a:rPr>
              <a:t>Критичне читання тексту в парах</a:t>
            </a:r>
          </a:p>
          <a:p>
            <a:pPr marL="469900" indent="-469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uk-UA" sz="2200" b="1" dirty="0">
                <a:solidFill>
                  <a:srgbClr val="C00000"/>
                </a:solidFill>
                <a:effectLst/>
                <a:latin typeface="Garamond" pitchFamily="18" charset="0"/>
              </a:rPr>
              <a:t>Сюрприз</a:t>
            </a:r>
          </a:p>
          <a:p>
            <a:pPr marL="469900" indent="-469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uk-UA" sz="2200" b="1" dirty="0">
                <a:solidFill>
                  <a:srgbClr val="C00000"/>
                </a:solidFill>
                <a:effectLst/>
                <a:latin typeface="Garamond" pitchFamily="18" charset="0"/>
              </a:rPr>
              <a:t>Розумний куб</a:t>
            </a:r>
          </a:p>
          <a:p>
            <a:pPr marL="469900" indent="-469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</a:pPr>
            <a:r>
              <a:rPr lang="uk-UA" sz="2200" b="1" dirty="0">
                <a:solidFill>
                  <a:srgbClr val="C00000"/>
                </a:solidFill>
                <a:effectLst/>
                <a:latin typeface="Garamond" pitchFamily="18" charset="0"/>
              </a:rPr>
              <a:t>Самооцінка</a:t>
            </a:r>
            <a:r>
              <a:rPr lang="ru-RU" sz="2200" b="1" dirty="0">
                <a:solidFill>
                  <a:srgbClr val="C00000"/>
                </a:solidFill>
                <a:effectLst/>
                <a:latin typeface="Garamond" pitchFamily="18" charset="0"/>
              </a:rPr>
              <a:t> </a:t>
            </a:r>
          </a:p>
        </p:txBody>
      </p:sp>
      <p:pic>
        <p:nvPicPr>
          <p:cNvPr id="97288" name="Picture 4" descr="j04344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1759" y="4399176"/>
            <a:ext cx="157797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Заголовок 1"/>
          <p:cNvSpPr>
            <a:spLocks noGrp="1"/>
          </p:cNvSpPr>
          <p:nvPr>
            <p:ph type="title"/>
          </p:nvPr>
        </p:nvSpPr>
        <p:spPr>
          <a:xfrm>
            <a:off x="1746915" y="745629"/>
            <a:ext cx="7137778" cy="11430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Метод </a:t>
            </a:r>
            <a:b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</a:b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евристичних  запитань</a:t>
            </a:r>
            <a:r>
              <a:rPr lang="uk-UA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40965" name="Содержимое 2"/>
          <p:cNvSpPr>
            <a:spLocks noGrp="1"/>
          </p:cNvSpPr>
          <p:nvPr>
            <p:ph idx="1"/>
          </p:nvPr>
        </p:nvSpPr>
        <p:spPr>
          <a:xfrm>
            <a:off x="1726441" y="2169994"/>
            <a:ext cx="7226490" cy="4051703"/>
          </a:xfrm>
        </p:spPr>
        <p:txBody>
          <a:bodyPr/>
          <a:lstStyle/>
          <a:p>
            <a:pPr marL="469900" indent="-469900">
              <a:lnSpc>
                <a:spcPct val="80000"/>
              </a:lnSpc>
            </a:pPr>
            <a:r>
              <a:rPr lang="uk-UA" sz="2400" b="1" dirty="0" smtClean="0">
                <a:solidFill>
                  <a:srgbClr val="22543F"/>
                </a:solidFill>
              </a:rPr>
              <a:t>Метод розроблений давньоримським педагогом та оратором </a:t>
            </a:r>
            <a:r>
              <a:rPr lang="uk-UA" sz="2400" b="1" dirty="0" err="1" smtClean="0">
                <a:solidFill>
                  <a:srgbClr val="22543F"/>
                </a:solidFill>
              </a:rPr>
              <a:t>Квінтіліаном</a:t>
            </a:r>
            <a:r>
              <a:rPr lang="uk-UA" sz="2400" b="1" dirty="0" smtClean="0">
                <a:solidFill>
                  <a:srgbClr val="22543F"/>
                </a:solidFill>
              </a:rPr>
              <a:t>. Для відшукання відомостей про якусь подію або об’єкт ставляться такі сім ключових запитань: </a:t>
            </a:r>
          </a:p>
          <a:p>
            <a:pPr marL="469900" indent="-469900">
              <a:lnSpc>
                <a:spcPct val="80000"/>
              </a:lnSpc>
            </a:pPr>
            <a:r>
              <a:rPr lang="uk-UA" sz="2400" b="1" dirty="0" smtClean="0">
                <a:solidFill>
                  <a:srgbClr val="22543F"/>
                </a:solidFill>
              </a:rPr>
              <a:t>Хто? </a:t>
            </a:r>
          </a:p>
          <a:p>
            <a:pPr marL="469900" indent="-469900">
              <a:lnSpc>
                <a:spcPct val="80000"/>
              </a:lnSpc>
            </a:pPr>
            <a:r>
              <a:rPr lang="uk-UA" sz="2400" b="1" dirty="0" smtClean="0">
                <a:solidFill>
                  <a:srgbClr val="22543F"/>
                </a:solidFill>
              </a:rPr>
              <a:t>Що? </a:t>
            </a:r>
          </a:p>
          <a:p>
            <a:pPr marL="469900" indent="-469900">
              <a:lnSpc>
                <a:spcPct val="80000"/>
              </a:lnSpc>
            </a:pPr>
            <a:r>
              <a:rPr lang="uk-UA" sz="2400" b="1" dirty="0" smtClean="0">
                <a:solidFill>
                  <a:srgbClr val="22543F"/>
                </a:solidFill>
              </a:rPr>
              <a:t>Навіщо? </a:t>
            </a:r>
          </a:p>
          <a:p>
            <a:pPr marL="469900" indent="-469900">
              <a:lnSpc>
                <a:spcPct val="80000"/>
              </a:lnSpc>
            </a:pPr>
            <a:r>
              <a:rPr lang="uk-UA" sz="2400" b="1" dirty="0" smtClean="0">
                <a:solidFill>
                  <a:srgbClr val="22543F"/>
                </a:solidFill>
              </a:rPr>
              <a:t>Де? </a:t>
            </a:r>
          </a:p>
          <a:p>
            <a:pPr marL="469900" indent="-469900">
              <a:lnSpc>
                <a:spcPct val="80000"/>
              </a:lnSpc>
            </a:pPr>
            <a:r>
              <a:rPr lang="uk-UA" sz="2400" b="1" dirty="0" smtClean="0">
                <a:solidFill>
                  <a:srgbClr val="22543F"/>
                </a:solidFill>
              </a:rPr>
              <a:t>Чим? </a:t>
            </a:r>
          </a:p>
          <a:p>
            <a:pPr marL="469900" indent="-469900">
              <a:lnSpc>
                <a:spcPct val="80000"/>
              </a:lnSpc>
            </a:pPr>
            <a:r>
              <a:rPr lang="uk-UA" sz="2400" b="1" dirty="0" smtClean="0">
                <a:solidFill>
                  <a:srgbClr val="22543F"/>
                </a:solidFill>
              </a:rPr>
              <a:t>Як? </a:t>
            </a:r>
          </a:p>
          <a:p>
            <a:pPr marL="469900" indent="-469900">
              <a:lnSpc>
                <a:spcPct val="80000"/>
              </a:lnSpc>
            </a:pPr>
            <a:r>
              <a:rPr lang="uk-UA" sz="2400" b="1" dirty="0" smtClean="0">
                <a:solidFill>
                  <a:srgbClr val="22543F"/>
                </a:solidFill>
              </a:rPr>
              <a:t>Коли? 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solidFill>
                <a:srgbClr val="22543F"/>
              </a:solidFill>
            </a:endParaRPr>
          </a:p>
        </p:txBody>
      </p:sp>
      <p:sp>
        <p:nvSpPr>
          <p:cNvPr id="40963" name="Rectangle 6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493E63-4F26-43AE-ABFA-5EB3A7DB07A0}" type="slidenum">
              <a:rPr lang="ru-RU" smtClean="0"/>
              <a:pPr/>
              <a:t>17</a:t>
            </a:fld>
            <a:endParaRPr lang="ru-RU" smtClean="0"/>
          </a:p>
        </p:txBody>
      </p:sp>
      <p:pic>
        <p:nvPicPr>
          <p:cNvPr id="241665" name="Picture 1" descr="C:\Documents and Settings\Admin\Рабочий стол\images00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509715" y="3857243"/>
            <a:ext cx="2392243" cy="2734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09770-11A6-4010-85FF-B2961E5A9138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239618" name="Picture 2" descr="C:\Documents and Settings\Admin\Рабочий стол\images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170" y="598851"/>
            <a:ext cx="2091092" cy="129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Admin\Рабочий стол\images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143" y="623612"/>
            <a:ext cx="2091091" cy="129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5913438" y="569913"/>
            <a:ext cx="25527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r>
              <a:rPr lang="uk-UA" sz="4000" b="1">
                <a:solidFill>
                  <a:srgbClr val="48596A"/>
                </a:solidFill>
                <a:effectLst/>
                <a:latin typeface="Garamond" pitchFamily="18" charset="0"/>
              </a:rPr>
              <a:t>Метод </a:t>
            </a:r>
            <a:br>
              <a:rPr lang="uk-UA" sz="4000" b="1">
                <a:solidFill>
                  <a:srgbClr val="48596A"/>
                </a:solidFill>
                <a:effectLst/>
                <a:latin typeface="Garamond" pitchFamily="18" charset="0"/>
              </a:rPr>
            </a:br>
            <a:r>
              <a:rPr lang="uk-UA" sz="4000" b="1">
                <a:solidFill>
                  <a:srgbClr val="48596A"/>
                </a:solidFill>
                <a:effectLst/>
                <a:latin typeface="Garamond" pitchFamily="18" charset="0"/>
              </a:rPr>
              <a:t>«ПРЕС»</a:t>
            </a:r>
            <a:endParaRPr lang="ru-RU" sz="4000">
              <a:solidFill>
                <a:srgbClr val="48596A"/>
              </a:solidFill>
              <a:effectLst/>
              <a:latin typeface="Garamond" pitchFamily="18" charset="0"/>
            </a:endParaRPr>
          </a:p>
        </p:txBody>
      </p:sp>
      <p:pic>
        <p:nvPicPr>
          <p:cNvPr id="43017" name="Picture 1" descr="C:\Documents and Settings\Admin\Рабочий стол\images665.jpg"/>
          <p:cNvPicPr>
            <a:picLocks noChangeAspect="1" noChangeArrowheads="1"/>
          </p:cNvPicPr>
          <p:nvPr/>
        </p:nvPicPr>
        <p:blipFill>
          <a:blip r:embed="rId3"/>
          <a:srcRect b="48783"/>
          <a:stretch>
            <a:fillRect/>
          </a:stretch>
        </p:blipFill>
        <p:spPr bwMode="auto">
          <a:xfrm>
            <a:off x="6962775" y="4266726"/>
            <a:ext cx="2181225" cy="259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336" y="2421424"/>
            <a:ext cx="5066375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uk-UA" sz="2000" b="1" dirty="0" smtClean="0">
                <a:solidFill>
                  <a:srgbClr val="808000"/>
                </a:solidFill>
                <a:latin typeface="Garamond" pitchFamily="18" charset="0"/>
              </a:rPr>
              <a:t>Узагальнюємо, формулюємо висновки: </a:t>
            </a:r>
            <a:r>
              <a:rPr lang="uk-UA" sz="2000" b="1" dirty="0" smtClean="0">
                <a:solidFill>
                  <a:schemeClr val="accent2"/>
                </a:solidFill>
                <a:latin typeface="Garamond" pitchFamily="18" charset="0"/>
              </a:rPr>
              <a:t>«Отже...», «Таким чином...»</a:t>
            </a:r>
          </a:p>
          <a:p>
            <a:pPr eaLnBrk="1" hangingPunct="1"/>
            <a:r>
              <a:rPr lang="uk-UA" sz="2000" b="1" dirty="0" smtClean="0">
                <a:solidFill>
                  <a:srgbClr val="808000"/>
                </a:solidFill>
                <a:latin typeface="Garamond" pitchFamily="18" charset="0"/>
              </a:rPr>
              <a:t>Висловлюємо свою думку: </a:t>
            </a:r>
            <a:r>
              <a:rPr lang="uk-UA" sz="2000" b="1" dirty="0" smtClean="0">
                <a:solidFill>
                  <a:schemeClr val="accent2"/>
                </a:solidFill>
                <a:latin typeface="Garamond" pitchFamily="18" charset="0"/>
              </a:rPr>
              <a:t>«Я вважаю...»</a:t>
            </a:r>
            <a:endParaRPr lang="ru-RU" sz="2000" b="1" dirty="0" smtClean="0">
              <a:solidFill>
                <a:schemeClr val="accent2"/>
              </a:solidFill>
              <a:latin typeface="Garamond" pitchFamily="18" charset="0"/>
            </a:endParaRPr>
          </a:p>
          <a:p>
            <a:pPr eaLnBrk="1" hangingPunct="1"/>
            <a:r>
              <a:rPr lang="uk-UA" sz="2000" b="1" dirty="0" smtClean="0">
                <a:solidFill>
                  <a:srgbClr val="808000"/>
                </a:solidFill>
                <a:latin typeface="Garamond" pitchFamily="18" charset="0"/>
              </a:rPr>
              <a:t>Пояснюємо причину такої точки зору: </a:t>
            </a:r>
            <a:r>
              <a:rPr lang="uk-UA" sz="2000" b="1" dirty="0" smtClean="0">
                <a:solidFill>
                  <a:schemeClr val="accent2"/>
                </a:solidFill>
                <a:latin typeface="Garamond" pitchFamily="18" charset="0"/>
              </a:rPr>
              <a:t>«Тому що...»</a:t>
            </a:r>
            <a:endParaRPr lang="ru-RU" sz="2000" b="1" dirty="0" smtClean="0">
              <a:solidFill>
                <a:schemeClr val="accent2"/>
              </a:solidFill>
              <a:latin typeface="Garamond" pitchFamily="18" charset="0"/>
            </a:endParaRPr>
          </a:p>
          <a:p>
            <a:pPr eaLnBrk="1" hangingPunct="1"/>
            <a:r>
              <a:rPr lang="uk-UA" sz="2000" b="1" dirty="0" smtClean="0">
                <a:solidFill>
                  <a:srgbClr val="808000"/>
                </a:solidFill>
                <a:latin typeface="Garamond" pitchFamily="18" charset="0"/>
              </a:rPr>
              <a:t>Наводимо приклад </a:t>
            </a:r>
            <a:r>
              <a:rPr lang="uk-UA" sz="2000" b="1" dirty="0" smtClean="0">
                <a:solidFill>
                  <a:srgbClr val="808000"/>
                </a:solidFill>
                <a:latin typeface="Garamond" pitchFamily="18" charset="0"/>
              </a:rPr>
              <a:t>додаткових </a:t>
            </a:r>
            <a:r>
              <a:rPr lang="uk-UA" sz="2000" b="1" dirty="0" smtClean="0">
                <a:solidFill>
                  <a:srgbClr val="808000"/>
                </a:solidFill>
                <a:latin typeface="Garamond" pitchFamily="18" charset="0"/>
              </a:rPr>
              <a:t>аргументів на </a:t>
            </a:r>
            <a:r>
              <a:rPr lang="uk-UA" sz="2000" b="1" dirty="0" smtClean="0">
                <a:solidFill>
                  <a:srgbClr val="808000"/>
                </a:solidFill>
                <a:latin typeface="Garamond" pitchFamily="18" charset="0"/>
              </a:rPr>
              <a:t>підтримку </a:t>
            </a:r>
            <a:r>
              <a:rPr lang="uk-UA" sz="2000" b="1" dirty="0" smtClean="0">
                <a:solidFill>
                  <a:srgbClr val="808000"/>
                </a:solidFill>
                <a:latin typeface="Garamond" pitchFamily="18" charset="0"/>
              </a:rPr>
              <a:t>своєї позиції: </a:t>
            </a:r>
            <a:r>
              <a:rPr lang="uk-UA" sz="2000" b="1" dirty="0" smtClean="0">
                <a:solidFill>
                  <a:schemeClr val="accent2"/>
                </a:solidFill>
                <a:latin typeface="Garamond" pitchFamily="18" charset="0"/>
              </a:rPr>
              <a:t>«Наприклад...» </a:t>
            </a:r>
            <a:endParaRPr lang="ru-RU" sz="2000" b="1" dirty="0" smtClean="0">
              <a:solidFill>
                <a:schemeClr val="accent2"/>
              </a:solidFill>
              <a:latin typeface="Garamond" pitchFamily="18" charset="0"/>
            </a:endParaRPr>
          </a:p>
          <a:p>
            <a:pPr eaLnBrk="1" hangingPunct="1"/>
            <a:endParaRPr lang="uk-UA" sz="1800" b="1" dirty="0" smtClean="0">
              <a:solidFill>
                <a:schemeClr val="accent2"/>
              </a:solidFill>
              <a:latin typeface="Garamond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754" y="1003798"/>
            <a:ext cx="7362825" cy="1824037"/>
          </a:xfrm>
        </p:spPr>
        <p:txBody>
          <a:bodyPr/>
          <a:lstStyle/>
          <a:p>
            <a:pPr algn="ctr">
              <a:defRPr/>
            </a:pPr>
            <a:r>
              <a:rPr lang="uk-UA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Педагогічна теорія-абстракція,</a:t>
            </a:r>
            <a:br>
              <a:rPr lang="uk-UA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її практичне застосування-завжди високе мистецтво.</a:t>
            </a:r>
            <a:br>
              <a:rPr lang="uk-UA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І. Підласий</a:t>
            </a:r>
            <a:endParaRPr lang="ru-RU" sz="32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>
          <a:xfrm>
            <a:off x="1774208" y="3629618"/>
            <a:ext cx="5430838" cy="2482850"/>
          </a:xfrm>
        </p:spPr>
        <p:txBody>
          <a:bodyPr/>
          <a:lstStyle/>
          <a:p>
            <a:pPr>
              <a:buFontTx/>
              <a:buNone/>
            </a:pPr>
            <a:r>
              <a:rPr lang="uk-UA" sz="2800" b="1" dirty="0" smtClean="0">
                <a:solidFill>
                  <a:srgbClr val="22543F"/>
                </a:solidFill>
              </a:rPr>
              <a:t>Мало знати, потрібно й використовувати.</a:t>
            </a:r>
          </a:p>
          <a:p>
            <a:pPr>
              <a:buFontTx/>
              <a:buNone/>
            </a:pPr>
            <a:r>
              <a:rPr lang="uk-UA" sz="2800" b="1" dirty="0" smtClean="0">
                <a:solidFill>
                  <a:srgbClr val="22543F"/>
                </a:solidFill>
              </a:rPr>
              <a:t>Мало бажати ,потрібно й робити.</a:t>
            </a:r>
          </a:p>
          <a:p>
            <a:pPr>
              <a:buFontTx/>
              <a:buNone/>
            </a:pPr>
            <a:r>
              <a:rPr lang="uk-UA" sz="2800" b="1" dirty="0" smtClean="0">
                <a:solidFill>
                  <a:srgbClr val="22543F"/>
                </a:solidFill>
              </a:rPr>
              <a:t>                   Й. В. Гете</a:t>
            </a:r>
            <a:endParaRPr lang="ru-RU" sz="2800" b="1" dirty="0" smtClean="0">
              <a:solidFill>
                <a:srgbClr val="22543F"/>
              </a:solidFill>
            </a:endParaRPr>
          </a:p>
        </p:txBody>
      </p:sp>
      <p:sp>
        <p:nvSpPr>
          <p:cNvPr id="45059" name="Rectangle 6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A008DB-8DC3-4AF3-B3B3-2537CBA33835}" type="slidenum">
              <a:rPr lang="ru-RU" smtClean="0"/>
              <a:pPr/>
              <a:t>19</a:t>
            </a:fld>
            <a:endParaRPr lang="ru-RU" smtClean="0"/>
          </a:p>
        </p:txBody>
      </p:sp>
      <p:pic>
        <p:nvPicPr>
          <p:cNvPr id="45064" name="Рисунок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4950" y="2882900"/>
            <a:ext cx="15081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37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0512" y="5343525"/>
            <a:ext cx="2503488" cy="1514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D533C-4541-48C3-91DE-C32DF11E2ACC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16388" name="Группа 7"/>
          <p:cNvGrpSpPr>
            <a:grpSpLocks/>
          </p:cNvGrpSpPr>
          <p:nvPr/>
        </p:nvGrpSpPr>
        <p:grpSpPr bwMode="auto">
          <a:xfrm rot="20544437" flipH="1">
            <a:off x="196708" y="528022"/>
            <a:ext cx="8683625" cy="5461000"/>
            <a:chOff x="-517033" y="822825"/>
            <a:chExt cx="10305112" cy="5152129"/>
          </a:xfrm>
        </p:grpSpPr>
        <p:sp>
          <p:nvSpPr>
            <p:cNvPr id="4" name="Прямоугольник 3"/>
            <p:cNvSpPr/>
            <p:nvPr/>
          </p:nvSpPr>
          <p:spPr>
            <a:xfrm rot="21110853">
              <a:off x="-515590" y="954087"/>
              <a:ext cx="10152514" cy="4866066"/>
            </a:xfrm>
            <a:prstGeom prst="rect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20703472">
              <a:off x="-361630" y="1102250"/>
              <a:ext cx="10152514" cy="4866066"/>
            </a:xfrm>
            <a:prstGeom prst="rect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 rot="-1055563">
              <a:off x="-517058" y="820704"/>
              <a:ext cx="10154399" cy="4867564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 w="12700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chemeClr val="dk1"/>
                </a:solidFill>
                <a:effectLst/>
                <a:latin typeface="+mn-lt"/>
                <a:cs typeface="+mn-cs"/>
              </a:endParaRPr>
            </a:p>
          </p:txBody>
        </p:sp>
      </p:grpSp>
      <p:pic>
        <p:nvPicPr>
          <p:cNvPr id="66569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6346825" y="3982208"/>
            <a:ext cx="2797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905375" y="243840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i="1">
              <a:solidFill>
                <a:srgbClr val="6633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600502" y="1107411"/>
            <a:ext cx="719296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69790" anchor="ctr">
            <a:spAutoFit/>
          </a:bodyPr>
          <a:lstStyle/>
          <a:p>
            <a:pPr algn="ctr">
              <a:tabLst>
                <a:tab pos="449263" algn="l"/>
              </a:tabLst>
              <a:defRPr/>
            </a:pPr>
            <a:r>
              <a:rPr lang="uk-UA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 </a:t>
            </a:r>
            <a:r>
              <a:rPr lang="uk-UA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Оcвіта</a:t>
            </a:r>
            <a:r>
              <a:rPr lang="uk-UA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:</a:t>
            </a:r>
            <a:r>
              <a:rPr lang="uk-UA" dirty="0">
                <a:solidFill>
                  <a:srgbClr val="990000"/>
                </a:solidFill>
                <a:effectLst/>
                <a:latin typeface="Cambria" pitchFamily="18" charset="0"/>
              </a:rPr>
              <a:t> </a:t>
            </a:r>
            <a:r>
              <a:rPr lang="uk-UA" dirty="0" smtClean="0">
                <a:solidFill>
                  <a:srgbClr val="990000"/>
                </a:solidFill>
                <a:effectLst/>
                <a:latin typeface="Cambria" pitchFamily="18" charset="0"/>
              </a:rPr>
              <a:t>Харківський державний університет ім. О.М. Горького</a:t>
            </a:r>
            <a:endParaRPr lang="ru-RU" dirty="0">
              <a:solidFill>
                <a:srgbClr val="990000"/>
              </a:solidFill>
              <a:effectLst/>
              <a:latin typeface="Cambria" pitchFamily="18" charset="0"/>
            </a:endParaRPr>
          </a:p>
          <a:p>
            <a:pPr algn="ctr">
              <a:tabLst>
                <a:tab pos="449263" algn="l"/>
              </a:tabLst>
              <a:defRPr/>
            </a:pPr>
            <a:r>
              <a:rPr lang="de-DE" dirty="0">
                <a:solidFill>
                  <a:srgbClr val="990000"/>
                </a:solidFill>
                <a:effectLst/>
                <a:latin typeface="Cambria" pitchFamily="18" charset="0"/>
              </a:rPr>
              <a:t> </a:t>
            </a:r>
            <a:r>
              <a:rPr lang="uk-UA" dirty="0">
                <a:solidFill>
                  <a:srgbClr val="990000"/>
                </a:solidFill>
                <a:effectLst/>
                <a:latin typeface="Cambria" pitchFamily="18" charset="0"/>
              </a:rPr>
              <a:t>   </a:t>
            </a:r>
            <a:r>
              <a:rPr lang="uk-UA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Фах:</a:t>
            </a:r>
            <a:r>
              <a:rPr lang="uk-UA" dirty="0">
                <a:solidFill>
                  <a:srgbClr val="990000"/>
                </a:solidFill>
                <a:effectLst/>
                <a:latin typeface="Cambria" pitchFamily="18" charset="0"/>
              </a:rPr>
              <a:t> філолог, викладач німецької </a:t>
            </a:r>
            <a:r>
              <a:rPr lang="uk-UA" dirty="0" smtClean="0">
                <a:solidFill>
                  <a:srgbClr val="990000"/>
                </a:solidFill>
                <a:effectLst/>
                <a:latin typeface="Cambria" pitchFamily="18" charset="0"/>
              </a:rPr>
              <a:t>мови, перекладач</a:t>
            </a:r>
            <a:endParaRPr lang="ru-RU" dirty="0">
              <a:solidFill>
                <a:srgbClr val="990000"/>
              </a:solidFill>
              <a:effectLst/>
              <a:latin typeface="Cambria" pitchFamily="18" charset="0"/>
            </a:endParaRPr>
          </a:p>
          <a:p>
            <a:pPr algn="ctr">
              <a:tabLst>
                <a:tab pos="449263" algn="l"/>
              </a:tabLst>
              <a:defRPr/>
            </a:pPr>
            <a:r>
              <a:rPr lang="de-DE" dirty="0">
                <a:solidFill>
                  <a:srgbClr val="990000"/>
                </a:solidFill>
                <a:effectLst/>
                <a:latin typeface="Cambria" pitchFamily="18" charset="0"/>
              </a:rPr>
              <a:t> </a:t>
            </a:r>
            <a:r>
              <a:rPr lang="uk-UA" dirty="0">
                <a:solidFill>
                  <a:srgbClr val="990000"/>
                </a:solidFill>
                <a:effectLst/>
                <a:latin typeface="Cambria" pitchFamily="18" charset="0"/>
              </a:rPr>
              <a:t>    </a:t>
            </a:r>
            <a:r>
              <a:rPr lang="uk-UA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Кваліфікаційний рівень:</a:t>
            </a:r>
            <a:r>
              <a:rPr lang="uk-UA" dirty="0">
                <a:solidFill>
                  <a:srgbClr val="990000"/>
                </a:solidFill>
                <a:effectLst/>
                <a:latin typeface="Cambria" pitchFamily="18" charset="0"/>
              </a:rPr>
              <a:t> вчитель  </a:t>
            </a:r>
            <a:r>
              <a:rPr lang="uk-UA" dirty="0" smtClean="0">
                <a:solidFill>
                  <a:srgbClr val="990000"/>
                </a:solidFill>
                <a:effectLst/>
                <a:latin typeface="Cambria" pitchFamily="18" charset="0"/>
              </a:rPr>
              <a:t>вищої </a:t>
            </a:r>
            <a:r>
              <a:rPr lang="uk-UA" dirty="0">
                <a:solidFill>
                  <a:srgbClr val="990000"/>
                </a:solidFill>
                <a:effectLst/>
                <a:latin typeface="Cambria" pitchFamily="18" charset="0"/>
              </a:rPr>
              <a:t>категорії</a:t>
            </a:r>
            <a:endParaRPr lang="ru-RU" dirty="0">
              <a:solidFill>
                <a:srgbClr val="990000"/>
              </a:solidFill>
              <a:effectLst/>
              <a:latin typeface="Cambria" pitchFamily="18" charset="0"/>
            </a:endParaRPr>
          </a:p>
          <a:p>
            <a:pPr algn="ctr">
              <a:tabLst>
                <a:tab pos="449263" algn="l"/>
              </a:tabLst>
              <a:defRPr/>
            </a:pPr>
            <a:r>
              <a:rPr lang="uk-UA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Місце </a:t>
            </a:r>
            <a:r>
              <a:rPr lang="uk-UA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роботи:</a:t>
            </a:r>
            <a:r>
              <a:rPr lang="uk-UA" dirty="0" err="1" smtClean="0">
                <a:solidFill>
                  <a:srgbClr val="990000"/>
                </a:solidFill>
                <a:effectLst/>
                <a:latin typeface="Cambria" pitchFamily="18" charset="0"/>
              </a:rPr>
              <a:t>Кам’яноярузький</a:t>
            </a:r>
            <a:r>
              <a:rPr lang="uk-UA" dirty="0" smtClean="0">
                <a:solidFill>
                  <a:srgbClr val="990000"/>
                </a:solidFill>
                <a:effectLst/>
                <a:latin typeface="Cambria" pitchFamily="18" charset="0"/>
              </a:rPr>
              <a:t> НВК Чугуївської райради Харківської області</a:t>
            </a:r>
            <a:endParaRPr lang="ru-RU" dirty="0">
              <a:solidFill>
                <a:srgbClr val="990000"/>
              </a:solidFill>
              <a:effectLst/>
              <a:latin typeface="Cambria" pitchFamily="18" charset="0"/>
            </a:endParaRPr>
          </a:p>
          <a:p>
            <a:pPr algn="ctr">
              <a:tabLst>
                <a:tab pos="449263" algn="l"/>
              </a:tabLst>
              <a:defRPr/>
            </a:pPr>
            <a:r>
              <a:rPr lang="uk-UA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  Загальний стаж роботи:</a:t>
            </a:r>
            <a:r>
              <a:rPr lang="uk-UA" dirty="0">
                <a:solidFill>
                  <a:srgbClr val="990000"/>
                </a:solidFill>
                <a:effectLst/>
                <a:latin typeface="Cambria" pitchFamily="18" charset="0"/>
              </a:rPr>
              <a:t> </a:t>
            </a:r>
            <a:r>
              <a:rPr lang="uk-UA" dirty="0" smtClean="0">
                <a:solidFill>
                  <a:srgbClr val="990000"/>
                </a:solidFill>
                <a:effectLst/>
                <a:latin typeface="Cambria" pitchFamily="18" charset="0"/>
              </a:rPr>
              <a:t>34 роки</a:t>
            </a:r>
            <a:endParaRPr lang="ru-RU" dirty="0">
              <a:solidFill>
                <a:srgbClr val="990000"/>
              </a:solidFill>
              <a:effectLst/>
              <a:latin typeface="Cambria" pitchFamily="18" charset="0"/>
            </a:endParaRPr>
          </a:p>
          <a:p>
            <a:pPr algn="ctr">
              <a:tabLst>
                <a:tab pos="449263" algn="l"/>
              </a:tabLst>
              <a:defRPr/>
            </a:pPr>
            <a:r>
              <a:rPr lang="de-DE" dirty="0">
                <a:solidFill>
                  <a:srgbClr val="990000"/>
                </a:solidFill>
                <a:effectLst/>
                <a:latin typeface="Cambria" pitchFamily="18" charset="0"/>
              </a:rPr>
              <a:t> </a:t>
            </a:r>
            <a:r>
              <a:rPr lang="uk-UA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Педагогічний стаж:</a:t>
            </a:r>
            <a:r>
              <a:rPr lang="uk-UA" dirty="0">
                <a:solidFill>
                  <a:srgbClr val="990000"/>
                </a:solidFill>
                <a:effectLst/>
                <a:latin typeface="Cambria" pitchFamily="18" charset="0"/>
              </a:rPr>
              <a:t> </a:t>
            </a:r>
            <a:r>
              <a:rPr lang="uk-UA" dirty="0" smtClean="0">
                <a:solidFill>
                  <a:srgbClr val="990000"/>
                </a:solidFill>
                <a:effectLst/>
                <a:latin typeface="Cambria" pitchFamily="18" charset="0"/>
              </a:rPr>
              <a:t>26 </a:t>
            </a:r>
            <a:r>
              <a:rPr lang="uk-UA" dirty="0">
                <a:solidFill>
                  <a:srgbClr val="990000"/>
                </a:solidFill>
                <a:effectLst/>
                <a:latin typeface="Cambria" pitchFamily="18" charset="0"/>
              </a:rPr>
              <a:t>років</a:t>
            </a:r>
            <a:endParaRPr lang="de-DE" dirty="0">
              <a:solidFill>
                <a:srgbClr val="990000"/>
              </a:solidFill>
              <a:effectLst/>
              <a:latin typeface="Cambria" pitchFamily="18" charset="0"/>
            </a:endParaRPr>
          </a:p>
          <a:p>
            <a:pPr algn="ctr">
              <a:tabLst>
                <a:tab pos="449263" algn="l"/>
              </a:tabLst>
              <a:defRPr/>
            </a:pPr>
            <a:r>
              <a:rPr lang="de-DE" dirty="0">
                <a:solidFill>
                  <a:srgbClr val="990000"/>
                </a:solidFill>
                <a:effectLst/>
                <a:latin typeface="Cambria" pitchFamily="18" charset="0"/>
              </a:rPr>
              <a:t> </a:t>
            </a:r>
            <a:r>
              <a:rPr lang="ru-RU" dirty="0" smtClean="0">
                <a:solidFill>
                  <a:srgbClr val="990000"/>
                </a:solidFill>
                <a:effectLst/>
                <a:latin typeface="Cambria" pitchFamily="18" charset="0"/>
              </a:rPr>
              <a:t> </a:t>
            </a:r>
            <a:endParaRPr lang="ru-RU" dirty="0">
              <a:solidFill>
                <a:srgbClr val="990000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Содержимое 5" descr="P1010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268" y="3470808"/>
            <a:ext cx="4231960" cy="317397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E0414-D308-4192-A249-5C2586B4930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6679" y="6160911"/>
            <a:ext cx="35130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80943"/>
                </a:solidFill>
                <a:effectLst/>
              </a:rPr>
              <a:t>Курси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80943"/>
                </a:solidFill>
                <a:effectLst/>
              </a:rPr>
              <a:t> </a:t>
            </a: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80943"/>
                </a:solidFill>
                <a:effectLst/>
              </a:rPr>
              <a:t>підвищення кваліфікації</a:t>
            </a:r>
            <a:endParaRPr lang="ru-RU" sz="1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80943"/>
              </a:solidFill>
              <a:effectLst/>
            </a:endParaRPr>
          </a:p>
        </p:txBody>
      </p:sp>
      <p:pic>
        <p:nvPicPr>
          <p:cNvPr id="9" name="Рисунок 8" descr="P221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8352" y="374074"/>
            <a:ext cx="4287049" cy="32152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03761" y="2672307"/>
            <a:ext cx="425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80943"/>
                </a:solidFill>
                <a:effectLst/>
              </a:rPr>
              <a:t>Районний семінар вчителів німецької мови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80943"/>
              </a:solidFill>
              <a:effectLst/>
            </a:endParaRPr>
          </a:p>
        </p:txBody>
      </p:sp>
      <p:pic>
        <p:nvPicPr>
          <p:cNvPr id="11" name="Рисунок 10" descr="PC14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5898" y="3609833"/>
            <a:ext cx="4039738" cy="30298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0" y="3654947"/>
            <a:ext cx="3234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Учасники конкурсу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“Орлятко”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Рисунок 12" descr="P2210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782" y="469609"/>
            <a:ext cx="3832124" cy="287409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9003" y="2824707"/>
            <a:ext cx="3764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80943"/>
                </a:solidFill>
                <a:effectLst/>
              </a:rPr>
              <a:t>Урок німецької мови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8094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395" y="841020"/>
            <a:ext cx="6797675" cy="1304925"/>
          </a:xfrm>
        </p:spPr>
        <p:txBody>
          <a:bodyPr/>
          <a:lstStyle/>
          <a:p>
            <a:pPr>
              <a:defRPr/>
            </a:pPr>
            <a:r>
              <a:rPr lang="uk-UA" sz="5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Дякую  за  увагу !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5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2DFCE-F738-4003-B818-14E9046629B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46086" name="Picture 6" descr="ромашеч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100" y="5426075"/>
            <a:ext cx="47625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1010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2824" y="1856095"/>
            <a:ext cx="5813946" cy="4360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860" y="797094"/>
            <a:ext cx="6110306" cy="50006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b="1" i="1" u="sng" dirty="0" smtClean="0">
                <a:ln/>
                <a:solidFill>
                  <a:srgbClr val="FF0000"/>
                </a:solidFill>
              </a:rPr>
              <a:t>Моє педагогічне кредо:    </a:t>
            </a:r>
            <a:endParaRPr lang="ru-RU" b="1" i="1" u="sng" dirty="0">
              <a:ln/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15403" y="1456884"/>
            <a:ext cx="6025073" cy="39749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ru-RU" sz="4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Найвище</a:t>
            </a: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4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мистецтво</a:t>
            </a: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4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вчителя</a:t>
            </a: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- </a:t>
            </a:r>
            <a:r>
              <a:rPr lang="ru-RU" sz="4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розбудити</a:t>
            </a: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4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радість</a:t>
            </a: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у </a:t>
            </a:r>
            <a:r>
              <a:rPr lang="ru-RU" sz="4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творчості</a:t>
            </a: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 </a:t>
            </a:r>
          </a:p>
          <a:p>
            <a:pPr algn="ctr">
              <a:buFontTx/>
              <a:buNone/>
              <a:defRPr/>
            </a:pP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та </a:t>
            </a:r>
            <a:r>
              <a:rPr lang="ru-RU" sz="4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знаннях</a:t>
            </a: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sz="4800" b="1" i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6346825" y="3849688"/>
            <a:ext cx="2797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4284663" y="4856163"/>
            <a:ext cx="25781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28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D40A9F-E73A-4C3E-8C0A-70E34209D609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34822" name="Picture 3" descr="C:\Users\Олег\Desktop\1024х768.pn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50888"/>
            <a:ext cx="9144000" cy="5389562"/>
          </a:xfrm>
          <a:noFill/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4523509" y="1274041"/>
            <a:ext cx="39893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uk-UA" sz="1800" b="1" i="1" dirty="0">
                <a:solidFill>
                  <a:srgbClr val="CC0000"/>
                </a:solidFill>
                <a:effectLst/>
              </a:rPr>
              <a:t>Активізувати пізнавальну </a:t>
            </a:r>
          </a:p>
          <a:p>
            <a:r>
              <a:rPr lang="uk-UA" sz="1800" b="1" i="1" dirty="0">
                <a:solidFill>
                  <a:srgbClr val="CC0000"/>
                </a:solidFill>
                <a:effectLst/>
              </a:rPr>
              <a:t>діяльність </a:t>
            </a:r>
            <a:r>
              <a:rPr lang="uk-UA" sz="1800" b="1" i="1" dirty="0" smtClean="0">
                <a:solidFill>
                  <a:srgbClr val="CC0000"/>
                </a:solidFill>
                <a:effectLst/>
              </a:rPr>
              <a:t>школярів;</a:t>
            </a:r>
            <a:endParaRPr lang="uk-UA" sz="1800" b="1" i="1" dirty="0">
              <a:solidFill>
                <a:srgbClr val="CC0000"/>
              </a:solidFill>
              <a:effectLst/>
            </a:endParaRPr>
          </a:p>
          <a:p>
            <a:pPr>
              <a:buFontTx/>
              <a:buChar char="•"/>
            </a:pPr>
            <a:r>
              <a:rPr lang="uk-UA" sz="1800" b="1" i="1" dirty="0">
                <a:solidFill>
                  <a:srgbClr val="CC0000"/>
                </a:solidFill>
                <a:effectLst/>
              </a:rPr>
              <a:t>Формувати </a:t>
            </a:r>
            <a:r>
              <a:rPr lang="uk-UA" sz="1800" b="1" i="1" dirty="0" smtClean="0">
                <a:solidFill>
                  <a:srgbClr val="CC0000"/>
                </a:solidFill>
                <a:effectLst/>
              </a:rPr>
              <a:t>комунікативну компетенцію </a:t>
            </a:r>
            <a:r>
              <a:rPr lang="uk-UA" sz="1800" b="1" i="1" dirty="0">
                <a:solidFill>
                  <a:srgbClr val="CC0000"/>
                </a:solidFill>
                <a:effectLst/>
              </a:rPr>
              <a:t>учнів;</a:t>
            </a:r>
          </a:p>
          <a:p>
            <a:pPr>
              <a:buFontTx/>
              <a:buChar char="•"/>
            </a:pPr>
            <a:r>
              <a:rPr lang="uk-UA" sz="1800" b="1" i="1" dirty="0">
                <a:solidFill>
                  <a:srgbClr val="CC0000"/>
                </a:solidFill>
                <a:effectLst/>
              </a:rPr>
              <a:t>Розвивати самостійність у навчанні,критичне мислення;</a:t>
            </a:r>
          </a:p>
          <a:p>
            <a:pPr>
              <a:buFontTx/>
              <a:buChar char="•"/>
            </a:pPr>
            <a:r>
              <a:rPr lang="uk-UA" sz="1800" b="1" i="1" dirty="0" smtClean="0">
                <a:solidFill>
                  <a:srgbClr val="CC0000"/>
                </a:solidFill>
                <a:effectLst/>
              </a:rPr>
              <a:t>Задовольняти </a:t>
            </a:r>
            <a:r>
              <a:rPr lang="uk-UA" sz="1800" b="1" i="1" dirty="0">
                <a:solidFill>
                  <a:srgbClr val="CC0000"/>
                </a:solidFill>
                <a:effectLst/>
              </a:rPr>
              <a:t>пізнавальні потреби вихованців у відповідності до їх нахилів,запитів,здібностей;</a:t>
            </a:r>
          </a:p>
          <a:p>
            <a:pPr>
              <a:buFontTx/>
              <a:buChar char="•"/>
            </a:pPr>
            <a:r>
              <a:rPr lang="uk-UA" sz="1800" b="1" i="1" dirty="0">
                <a:solidFill>
                  <a:srgbClr val="CC0000"/>
                </a:solidFill>
                <a:effectLst/>
              </a:rPr>
              <a:t>Прищеплювати учням інтерес до вивчення іноземної мови як засобу </a:t>
            </a:r>
            <a:r>
              <a:rPr lang="uk-UA" sz="1800" b="1" i="1" dirty="0" smtClean="0">
                <a:solidFill>
                  <a:srgbClr val="CC0000"/>
                </a:solidFill>
                <a:effectLst/>
              </a:rPr>
              <a:t>спілкування.</a:t>
            </a:r>
            <a:endParaRPr lang="uk-UA" sz="1800" b="1" i="1" dirty="0">
              <a:solidFill>
                <a:srgbClr val="CC0000"/>
              </a:solidFill>
              <a:effectLst/>
            </a:endParaRPr>
          </a:p>
          <a:p>
            <a:pPr>
              <a:buFontTx/>
              <a:buChar char="•"/>
            </a:pPr>
            <a:endParaRPr lang="ru-RU" sz="1800" b="1" i="1" dirty="0">
              <a:solidFill>
                <a:srgbClr val="CC0000"/>
              </a:solidFill>
              <a:effectLst/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5219700" y="652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26989" y="1845117"/>
            <a:ext cx="30342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ході</a:t>
            </a:r>
          </a:p>
          <a:p>
            <a:pPr algn="ctr">
              <a:defRPr/>
            </a:pPr>
            <a:r>
              <a:rPr lang="uk-UA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роботи над </a:t>
            </a:r>
          </a:p>
          <a:p>
            <a:pPr algn="ctr">
              <a:defRPr/>
            </a:pPr>
            <a:r>
              <a:rPr lang="uk-UA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методичною </a:t>
            </a:r>
          </a:p>
          <a:p>
            <a:pPr algn="ctr">
              <a:defRPr/>
            </a:pPr>
            <a:r>
              <a:rPr lang="uk-UA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проблемою </a:t>
            </a:r>
          </a:p>
          <a:p>
            <a:pPr algn="ctr">
              <a:defRPr/>
            </a:pPr>
            <a:r>
              <a:rPr lang="uk-UA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маю на меті:</a:t>
            </a:r>
            <a:endParaRPr lang="ru-RU" sz="3200" b="1" i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AF16C-739A-4E56-9D91-CF44F9E0F061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2532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4">
            <a:lum bright="-30000" contrast="40000"/>
          </a:blip>
          <a:srcRect/>
          <a:stretch>
            <a:fillRect/>
          </a:stretch>
        </p:blipFill>
        <p:spPr bwMode="auto">
          <a:xfrm>
            <a:off x="1128926" y="1741393"/>
            <a:ext cx="755808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8505825" y="6324600"/>
            <a:ext cx="395288" cy="2794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0D5291-354E-4422-B0DE-3AC83F57F662}" type="slidenum"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0886"/>
            <a:ext cx="9144000" cy="859973"/>
          </a:xfrm>
          <a:prstGeom prst="rect">
            <a:avLst/>
          </a:prstGeom>
          <a:blipFill dpi="0" rotWithShape="1">
            <a:blip r:embed="rId5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35847" name="TextBox 4"/>
          <p:cNvSpPr txBox="1">
            <a:spLocks noChangeArrowheads="1"/>
          </p:cNvSpPr>
          <p:nvPr/>
        </p:nvSpPr>
        <p:spPr bwMode="auto">
          <a:xfrm>
            <a:off x="685800" y="500063"/>
            <a:ext cx="6869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</a:rPr>
              <a:t>Методична тема: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stral" pitchFamily="66" charset="0"/>
            </a:endParaRPr>
          </a:p>
        </p:txBody>
      </p:sp>
      <p:sp>
        <p:nvSpPr>
          <p:cNvPr id="35848" name="TextBox 5"/>
          <p:cNvSpPr txBox="1">
            <a:spLocks noChangeArrowheads="1"/>
          </p:cNvSpPr>
          <p:nvPr/>
        </p:nvSpPr>
        <p:spPr bwMode="auto">
          <a:xfrm>
            <a:off x="2947756" y="1781807"/>
            <a:ext cx="43703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i="1" dirty="0" err="1">
                <a:solidFill>
                  <a:srgbClr val="663300"/>
                </a:solidFill>
                <a:effectLst/>
                <a:latin typeface="Mistral" pitchFamily="66" charset="0"/>
                <a:cs typeface="Tahoma" pitchFamily="34" charset="0"/>
              </a:rPr>
              <a:t>“Активізація</a:t>
            </a:r>
            <a:r>
              <a:rPr lang="uk-UA" sz="3600" b="1" i="1" dirty="0">
                <a:solidFill>
                  <a:srgbClr val="663300"/>
                </a:solidFill>
                <a:effectLst/>
                <a:latin typeface="Mistral" pitchFamily="66" charset="0"/>
                <a:cs typeface="Tahoma" pitchFamily="34" charset="0"/>
              </a:rPr>
              <a:t>  </a:t>
            </a:r>
            <a:r>
              <a:rPr lang="uk-UA" sz="3600" b="1" i="1" dirty="0" smtClean="0">
                <a:solidFill>
                  <a:srgbClr val="663300"/>
                </a:solidFill>
                <a:effectLst/>
                <a:latin typeface="Mistral" pitchFamily="66" charset="0"/>
                <a:cs typeface="Tahoma" pitchFamily="34" charset="0"/>
              </a:rPr>
              <a:t>комунікативної компетенції </a:t>
            </a:r>
            <a:r>
              <a:rPr lang="uk-UA" sz="3600" b="1" i="1" dirty="0">
                <a:solidFill>
                  <a:srgbClr val="663300"/>
                </a:solidFill>
                <a:effectLst/>
                <a:latin typeface="Mistral" pitchFamily="66" charset="0"/>
                <a:cs typeface="Tahoma" pitchFamily="34" charset="0"/>
              </a:rPr>
              <a:t>учнів на уроці німецької </a:t>
            </a:r>
            <a:r>
              <a:rPr lang="uk-UA" sz="3600" b="1" i="1" dirty="0" err="1">
                <a:solidFill>
                  <a:srgbClr val="663300"/>
                </a:solidFill>
                <a:effectLst/>
                <a:latin typeface="Mistral" pitchFamily="66" charset="0"/>
                <a:cs typeface="Tahoma" pitchFamily="34" charset="0"/>
              </a:rPr>
              <a:t>мови”</a:t>
            </a:r>
            <a:endParaRPr lang="ru-RU" sz="3600" b="1" i="1" dirty="0">
              <a:solidFill>
                <a:srgbClr val="663300"/>
              </a:solidFill>
              <a:effectLst/>
              <a:latin typeface="Mistral" pitchFamily="66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CD9C2-A8AC-476B-9FD2-68EDD2E871C4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24580" name="Picture 4" descr="Ramka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702" y="938568"/>
            <a:ext cx="8682298" cy="591943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2160011" y="1400031"/>
            <a:ext cx="28432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Вивчення</a:t>
            </a: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 </a:t>
            </a:r>
            <a:r>
              <a:rPr lang="uk-UA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німецької мови ефективне, якщо…</a:t>
            </a:r>
          </a:p>
        </p:txBody>
      </p:sp>
      <p:sp>
        <p:nvSpPr>
          <p:cNvPr id="35" name=" 3"/>
          <p:cNvSpPr/>
          <p:nvPr/>
        </p:nvSpPr>
        <p:spPr>
          <a:xfrm>
            <a:off x="4906963" y="3317875"/>
            <a:ext cx="1601787" cy="1343025"/>
          </a:xfrm>
          <a:prstGeom prst="gear6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defTabSz="111125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1800" b="1">
                <a:solidFill>
                  <a:srgbClr val="FFFFFF"/>
                </a:solidFill>
                <a:effectLst/>
                <a:latin typeface="Calibri" pitchFamily="34" charset="0"/>
                <a:cs typeface="Arial" charset="0"/>
              </a:rPr>
              <a:t>     </a:t>
            </a:r>
          </a:p>
          <a:p>
            <a:pPr algn="ctr" defTabSz="1111250">
              <a:lnSpc>
                <a:spcPct val="90000"/>
              </a:lnSpc>
              <a:spcAft>
                <a:spcPct val="35000"/>
              </a:spcAft>
              <a:defRPr/>
            </a:pPr>
            <a:endParaRPr lang="ru-RU" sz="4000" b="1">
              <a:solidFill>
                <a:srgbClr val="FFFFFF"/>
              </a:solidFill>
              <a:effectLst/>
              <a:latin typeface="Calibri" pitchFamily="34" charset="0"/>
              <a:cs typeface="Arial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544721">
            <a:off x="4504282" y="1629465"/>
            <a:ext cx="1677711" cy="1675050"/>
            <a:chOff x="1178876" y="232550"/>
            <a:chExt cx="2389134" cy="2389134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" name=" 3"/>
            <p:cNvSpPr/>
            <p:nvPr/>
          </p:nvSpPr>
          <p:spPr>
            <a:xfrm rot="339609">
              <a:off x="1178876" y="232550"/>
              <a:ext cx="2389134" cy="2389134"/>
            </a:xfrm>
            <a:prstGeom prst="gear6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 4"/>
            <p:cNvSpPr/>
            <p:nvPr/>
          </p:nvSpPr>
          <p:spPr>
            <a:xfrm>
              <a:off x="1728588" y="792465"/>
              <a:ext cx="1465630" cy="1341120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>
                  <a:effectLst/>
                </a:rPr>
                <a:t>Мовний запас</a:t>
              </a:r>
              <a:endParaRPr lang="ru-RU" sz="2000" dirty="0">
                <a:effectLst/>
              </a:endParaRPr>
            </a:p>
          </p:txBody>
        </p:sp>
      </p:grpSp>
      <p:grpSp>
        <p:nvGrpSpPr>
          <p:cNvPr id="3" name="Группа 26"/>
          <p:cNvGrpSpPr/>
          <p:nvPr/>
        </p:nvGrpSpPr>
        <p:grpSpPr>
          <a:xfrm rot="201615">
            <a:off x="3285649" y="2644101"/>
            <a:ext cx="1619827" cy="1625031"/>
            <a:chOff x="1192735" y="252792"/>
            <a:chExt cx="2509728" cy="2597495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8" name=" 3"/>
            <p:cNvSpPr/>
            <p:nvPr/>
          </p:nvSpPr>
          <p:spPr>
            <a:xfrm rot="20700000">
              <a:off x="1192735" y="252792"/>
              <a:ext cx="2509728" cy="2597495"/>
            </a:xfrm>
            <a:prstGeom prst="gear6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 4"/>
            <p:cNvSpPr/>
            <p:nvPr/>
          </p:nvSpPr>
          <p:spPr>
            <a:xfrm>
              <a:off x="1288967" y="792466"/>
              <a:ext cx="2223574" cy="1689872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111125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uk-UA" sz="1600" dirty="0">
                  <a:effectLst/>
                </a:rPr>
                <a:t>Комунікативні вміння</a:t>
              </a:r>
            </a:p>
            <a:p>
              <a:pPr algn="ctr" defTabSz="111125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uk-UA" sz="1600" dirty="0">
                  <a:effectLst/>
                </a:rPr>
                <a:t> і навички</a:t>
              </a:r>
              <a:endParaRPr lang="ru-RU" sz="1600" dirty="0">
                <a:effectLst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3846413" y="4429060"/>
            <a:ext cx="1596405" cy="1596405"/>
            <a:chOff x="1204582" y="268459"/>
            <a:chExt cx="2389134" cy="2389134"/>
          </a:xfrm>
          <a:scene3d>
            <a:camera prst="orthographicFront"/>
            <a:lightRig rig="flat" dir="t"/>
          </a:scene3d>
        </p:grpSpPr>
        <p:sp>
          <p:nvSpPr>
            <p:cNvPr id="31" name=" 3"/>
            <p:cNvSpPr/>
            <p:nvPr/>
          </p:nvSpPr>
          <p:spPr>
            <a:xfrm rot="20700000">
              <a:off x="1204582" y="268459"/>
              <a:ext cx="2389134" cy="2389134"/>
            </a:xfrm>
            <a:prstGeom prst="gear6">
              <a:avLst/>
            </a:prstGeom>
            <a:solidFill>
              <a:schemeClr val="accent1">
                <a:lumMod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 4"/>
            <p:cNvSpPr/>
            <p:nvPr/>
          </p:nvSpPr>
          <p:spPr>
            <a:xfrm>
              <a:off x="1420606" y="792466"/>
              <a:ext cx="1872208" cy="1341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>
                  <a:effectLst/>
                </a:rPr>
                <a:t>Мовні і мовленнєві знання</a:t>
              </a:r>
              <a:endParaRPr lang="ru-RU" sz="2000" dirty="0">
                <a:effectLst/>
              </a:endParaRPr>
            </a:p>
          </p:txBody>
        </p:sp>
      </p:grpSp>
      <p:grpSp>
        <p:nvGrpSpPr>
          <p:cNvPr id="5" name="Группа 20"/>
          <p:cNvGrpSpPr/>
          <p:nvPr/>
        </p:nvGrpSpPr>
        <p:grpSpPr>
          <a:xfrm>
            <a:off x="6475192" y="2549926"/>
            <a:ext cx="1611659" cy="1695895"/>
            <a:chOff x="1204582" y="268459"/>
            <a:chExt cx="2389134" cy="2389134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2" name=" 3"/>
            <p:cNvSpPr/>
            <p:nvPr/>
          </p:nvSpPr>
          <p:spPr>
            <a:xfrm rot="20700000">
              <a:off x="1204582" y="268459"/>
              <a:ext cx="2389134" cy="2389134"/>
            </a:xfrm>
            <a:prstGeom prst="gear6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 4"/>
            <p:cNvSpPr/>
            <p:nvPr/>
          </p:nvSpPr>
          <p:spPr>
            <a:xfrm>
              <a:off x="1461048" y="793059"/>
              <a:ext cx="1772583" cy="1341120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>
                  <a:effectLst/>
                </a:rPr>
                <a:t>Мовна норма</a:t>
              </a:r>
              <a:endParaRPr lang="ru-RU" sz="2000" dirty="0">
                <a:effectLst/>
              </a:endParaRPr>
            </a:p>
          </p:txBody>
        </p:sp>
      </p:grpSp>
      <p:grpSp>
        <p:nvGrpSpPr>
          <p:cNvPr id="6" name="Группа 17"/>
          <p:cNvGrpSpPr/>
          <p:nvPr/>
        </p:nvGrpSpPr>
        <p:grpSpPr>
          <a:xfrm rot="21050113">
            <a:off x="6203136" y="4352982"/>
            <a:ext cx="1742207" cy="1683290"/>
            <a:chOff x="1296910" y="208867"/>
            <a:chExt cx="2389134" cy="2389134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9" name=" 3"/>
            <p:cNvSpPr/>
            <p:nvPr/>
          </p:nvSpPr>
          <p:spPr>
            <a:xfrm rot="21064290">
              <a:off x="1296910" y="208867"/>
              <a:ext cx="2389134" cy="2389134"/>
            </a:xfrm>
            <a:prstGeom prst="gear6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 4"/>
            <p:cNvSpPr/>
            <p:nvPr/>
          </p:nvSpPr>
          <p:spPr>
            <a:xfrm>
              <a:off x="1655322" y="649152"/>
              <a:ext cx="1664391" cy="1559633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800" dirty="0">
                  <a:effectLst/>
                </a:rPr>
                <a:t>Читацький рівень</a:t>
              </a:r>
              <a:endParaRPr lang="ru-RU" sz="1800" dirty="0">
                <a:effectLst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F6FACB-8171-4AE8-A40D-C10F902C3481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7168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24335" y="620002"/>
            <a:ext cx="6227763" cy="785717"/>
          </a:xfrm>
        </p:spPr>
        <p:txBody>
          <a:bodyPr/>
          <a:lstStyle/>
          <a:p>
            <a:pPr>
              <a:defRPr/>
            </a:pP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Актуальність досвіду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1683" name="Rectangle 4"/>
          <p:cNvSpPr txBox="1">
            <a:spLocks noChangeArrowheads="1"/>
          </p:cNvSpPr>
          <p:nvPr/>
        </p:nvSpPr>
        <p:spPr bwMode="auto">
          <a:xfrm>
            <a:off x="1781422" y="1476457"/>
            <a:ext cx="6503987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2800" i="1" dirty="0">
                <a:solidFill>
                  <a:schemeClr val="tx2">
                    <a:lumMod val="75000"/>
                  </a:schemeClr>
                </a:solidFill>
                <a:effectLst/>
              </a:rPr>
              <a:t>Активізація пізнавальної діяльності учнів при вивченні іноземної мови відповідає сучасним підходам організації процесів навчання в умовах інформаційного суспільства та сприяє формуванню комплексу  життєвих </a:t>
            </a:r>
            <a:r>
              <a:rPr lang="uk-UA" sz="2800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компетентностей</a:t>
            </a:r>
            <a:r>
              <a:rPr lang="uk-UA" sz="2800" i="1" dirty="0">
                <a:solidFill>
                  <a:schemeClr val="tx2">
                    <a:lumMod val="75000"/>
                  </a:schemeClr>
                </a:solidFill>
                <a:effectLst/>
              </a:rPr>
              <a:t>, зокрема інформаційної, методичної, мовної, комунікативної, технологічної.</a:t>
            </a:r>
            <a:endParaRPr lang="ru-RU" sz="2800" i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2" grpId="1"/>
      <p:bldP spid="7168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691437" y="665534"/>
            <a:ext cx="7452563" cy="858837"/>
          </a:xfrm>
        </p:spPr>
        <p:txBody>
          <a:bodyPr/>
          <a:lstStyle/>
          <a:p>
            <a:r>
              <a:rPr lang="uk-UA" sz="3200" b="1" i="1" u="sng" dirty="0" smtClean="0">
                <a:ln>
                  <a:noFill/>
                </a:ln>
                <a:solidFill>
                  <a:srgbClr val="7030A0"/>
                </a:solidFill>
              </a:rPr>
              <a:t>Міжкультурне іншомовне спілкування</a:t>
            </a:r>
            <a:endParaRPr lang="ru-RU" sz="3200" b="1" i="1" u="sng" dirty="0" smtClean="0">
              <a:ln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B5570-8F0D-4E92-86A7-FF66D0A0309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6629" name="Схема 1"/>
          <p:cNvPicPr>
            <a:picLocks noChangeAspect="1" noChangeArrowheads="1"/>
          </p:cNvPicPr>
          <p:nvPr/>
        </p:nvPicPr>
        <p:blipFill>
          <a:blip r:embed="rId2"/>
          <a:srcRect l="-13602" r="-13800"/>
          <a:stretch>
            <a:fillRect/>
          </a:stretch>
        </p:blipFill>
        <p:spPr bwMode="auto">
          <a:xfrm>
            <a:off x="771403" y="1309213"/>
            <a:ext cx="8659200" cy="50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H0054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9589" y="5772150"/>
            <a:ext cx="11525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5685" y="659211"/>
            <a:ext cx="7197246" cy="3230402"/>
          </a:xfrm>
        </p:spPr>
        <p:txBody>
          <a:bodyPr/>
          <a:lstStyle/>
          <a:p>
            <a:pPr>
              <a:defRPr/>
            </a:pPr>
            <a:r>
              <a:rPr lang="uk-UA" sz="2800" b="1" i="1" dirty="0" smtClean="0">
                <a:solidFill>
                  <a:srgbClr val="0000FF"/>
                </a:solidFill>
              </a:rPr>
              <a:t>Як свідчить практика розвитку пізнавальної активності,зокрема формування мотивів навчальної діяльності та інтересу до предмету, розвитку логічного мислення ефективно сприяє використання інформаційно-комунікативних технологій.</a:t>
            </a:r>
            <a:endParaRPr lang="ru-RU" sz="2800" b="1" i="1" dirty="0" smtClean="0">
              <a:solidFill>
                <a:srgbClr val="0000FF"/>
              </a:solidFill>
            </a:endParaRPr>
          </a:p>
        </p:txBody>
      </p:sp>
      <p:sp>
        <p:nvSpPr>
          <p:cNvPr id="27651" name="Rectangle 6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F8DBA0-B600-438D-B132-6180B95EDAB9}" type="slidenum">
              <a:rPr lang="ru-RU" smtClean="0"/>
              <a:pPr/>
              <a:t>9</a:t>
            </a:fld>
            <a:endParaRPr lang="ru-RU" smtClean="0"/>
          </a:p>
        </p:txBody>
      </p:sp>
      <p:pic>
        <p:nvPicPr>
          <p:cNvPr id="5" name="Рисунок 4" descr="P221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8653" y="3806487"/>
            <a:ext cx="3741138" cy="280585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c7f822882db8cdfa1553c678aa4f5dca576e1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520</Words>
  <Application>Microsoft Office PowerPoint</Application>
  <PresentationFormat>Экран (4:3)</PresentationFormat>
  <Paragraphs>145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</vt:lpstr>
      <vt:lpstr>Слайд 1</vt:lpstr>
      <vt:lpstr>Слайд 2</vt:lpstr>
      <vt:lpstr>Моє педагогічне кредо:    </vt:lpstr>
      <vt:lpstr>Слайд 4</vt:lpstr>
      <vt:lpstr>Слайд 5</vt:lpstr>
      <vt:lpstr>Слайд 6</vt:lpstr>
      <vt:lpstr>Актуальність досвіду </vt:lpstr>
      <vt:lpstr>Міжкультурне іншомовне спілкування</vt:lpstr>
      <vt:lpstr>Як свідчить практика розвитку пізнавальної активності,зокрема формування мотивів навчальної діяльності та інтересу до предмету, розвитку логічного мислення ефективно сприяє використання інформаційно-комунікативних технологій.</vt:lpstr>
      <vt:lpstr>Слайд 10</vt:lpstr>
      <vt:lpstr>Форми роботи,які застосовуються на уроках:</vt:lpstr>
      <vt:lpstr>Інтерактивні методи</vt:lpstr>
      <vt:lpstr>Якісні критерії уроку</vt:lpstr>
      <vt:lpstr>Слайд 14</vt:lpstr>
      <vt:lpstr>“Для вивчення мови більш важлива вільна допитливість, а ніж сувора необхідність”</vt:lpstr>
      <vt:lpstr>Методи формування та розвитку  критичного мислення </vt:lpstr>
      <vt:lpstr>Метод  евристичних  запитань </vt:lpstr>
      <vt:lpstr>Слайд 18</vt:lpstr>
      <vt:lpstr>Педагогічна теорія-абстракція, її практичне застосування-завжди високе мистецтво.                                        І. Підласий</vt:lpstr>
      <vt:lpstr>Слайд 20</vt:lpstr>
      <vt:lpstr>Дякую  за  увагу ! 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Римма</cp:lastModifiedBy>
  <cp:revision>55</cp:revision>
  <dcterms:created xsi:type="dcterms:W3CDTF">2013-02-04T11:34:54Z</dcterms:created>
  <dcterms:modified xsi:type="dcterms:W3CDTF">2016-01-25T18:58:22Z</dcterms:modified>
</cp:coreProperties>
</file>